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3"/>
  </p:notesMasterIdLst>
  <p:handoutMasterIdLst>
    <p:handoutMasterId r:id="rId274"/>
  </p:handoutMasterIdLst>
  <p:sldIdLst>
    <p:sldId id="586" r:id="rId2"/>
    <p:sldId id="257" r:id="rId3"/>
    <p:sldId id="259" r:id="rId4"/>
    <p:sldId id="260" r:id="rId5"/>
    <p:sldId id="582" r:id="rId6"/>
    <p:sldId id="261" r:id="rId7"/>
    <p:sldId id="377" r:id="rId8"/>
    <p:sldId id="378" r:id="rId9"/>
    <p:sldId id="379" r:id="rId10"/>
    <p:sldId id="380" r:id="rId11"/>
    <p:sldId id="381" r:id="rId12"/>
    <p:sldId id="382" r:id="rId13"/>
    <p:sldId id="262" r:id="rId14"/>
    <p:sldId id="384" r:id="rId15"/>
    <p:sldId id="385" r:id="rId16"/>
    <p:sldId id="263" r:id="rId17"/>
    <p:sldId id="264" r:id="rId18"/>
    <p:sldId id="265" r:id="rId19"/>
    <p:sldId id="266" r:id="rId20"/>
    <p:sldId id="267" r:id="rId21"/>
    <p:sldId id="268" r:id="rId22"/>
    <p:sldId id="387" r:id="rId23"/>
    <p:sldId id="388" r:id="rId24"/>
    <p:sldId id="389" r:id="rId25"/>
    <p:sldId id="390" r:id="rId26"/>
    <p:sldId id="391" r:id="rId27"/>
    <p:sldId id="269" r:id="rId28"/>
    <p:sldId id="393" r:id="rId29"/>
    <p:sldId id="394" r:id="rId30"/>
    <p:sldId id="395" r:id="rId31"/>
    <p:sldId id="396" r:id="rId32"/>
    <p:sldId id="397" r:id="rId33"/>
    <p:sldId id="398" r:id="rId34"/>
    <p:sldId id="580" r:id="rId35"/>
    <p:sldId id="581" r:id="rId36"/>
    <p:sldId id="272" r:id="rId37"/>
    <p:sldId id="400" r:id="rId38"/>
    <p:sldId id="401" r:id="rId39"/>
    <p:sldId id="402" r:id="rId40"/>
    <p:sldId id="403" r:id="rId41"/>
    <p:sldId id="404" r:id="rId42"/>
    <p:sldId id="273" r:id="rId43"/>
    <p:sldId id="274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275" r:id="rId54"/>
    <p:sldId id="276" r:id="rId55"/>
    <p:sldId id="416" r:id="rId56"/>
    <p:sldId id="417" r:id="rId57"/>
    <p:sldId id="418" r:id="rId58"/>
    <p:sldId id="419" r:id="rId59"/>
    <p:sldId id="420" r:id="rId60"/>
    <p:sldId id="421" r:id="rId61"/>
    <p:sldId id="280" r:id="rId62"/>
    <p:sldId id="281" r:id="rId63"/>
    <p:sldId id="423" r:id="rId64"/>
    <p:sldId id="424" r:id="rId65"/>
    <p:sldId id="425" r:id="rId66"/>
    <p:sldId id="426" r:id="rId67"/>
    <p:sldId id="427" r:id="rId68"/>
    <p:sldId id="428" r:id="rId69"/>
    <p:sldId id="346" r:id="rId70"/>
    <p:sldId id="430" r:id="rId71"/>
    <p:sldId id="431" r:id="rId72"/>
    <p:sldId id="432" r:id="rId73"/>
    <p:sldId id="433" r:id="rId74"/>
    <p:sldId id="434" r:id="rId75"/>
    <p:sldId id="435" r:id="rId76"/>
    <p:sldId id="283" r:id="rId77"/>
    <p:sldId id="437" r:id="rId78"/>
    <p:sldId id="438" r:id="rId79"/>
    <p:sldId id="439" r:id="rId80"/>
    <p:sldId id="440" r:id="rId81"/>
    <p:sldId id="441" r:id="rId82"/>
    <p:sldId id="442" r:id="rId83"/>
    <p:sldId id="284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4" r:id="rId92"/>
    <p:sldId id="285" r:id="rId93"/>
    <p:sldId id="286" r:id="rId94"/>
    <p:sldId id="456" r:id="rId95"/>
    <p:sldId id="457" r:id="rId96"/>
    <p:sldId id="458" r:id="rId97"/>
    <p:sldId id="459" r:id="rId98"/>
    <p:sldId id="460" r:id="rId99"/>
    <p:sldId id="461" r:id="rId100"/>
    <p:sldId id="287" r:id="rId101"/>
    <p:sldId id="347" r:id="rId102"/>
    <p:sldId id="463" r:id="rId103"/>
    <p:sldId id="464" r:id="rId104"/>
    <p:sldId id="465" r:id="rId105"/>
    <p:sldId id="466" r:id="rId106"/>
    <p:sldId id="348" r:id="rId107"/>
    <p:sldId id="468" r:id="rId108"/>
    <p:sldId id="469" r:id="rId109"/>
    <p:sldId id="470" r:id="rId110"/>
    <p:sldId id="471" r:id="rId111"/>
    <p:sldId id="290" r:id="rId112"/>
    <p:sldId id="473" r:id="rId113"/>
    <p:sldId id="474" r:id="rId114"/>
    <p:sldId id="291" r:id="rId115"/>
    <p:sldId id="476" r:id="rId116"/>
    <p:sldId id="477" r:id="rId117"/>
    <p:sldId id="478" r:id="rId118"/>
    <p:sldId id="479" r:id="rId119"/>
    <p:sldId id="292" r:id="rId120"/>
    <p:sldId id="481" r:id="rId121"/>
    <p:sldId id="482" r:id="rId122"/>
    <p:sldId id="293" r:id="rId123"/>
    <p:sldId id="484" r:id="rId124"/>
    <p:sldId id="485" r:id="rId125"/>
    <p:sldId id="443" r:id="rId126"/>
    <p:sldId id="487" r:id="rId127"/>
    <p:sldId id="488" r:id="rId128"/>
    <p:sldId id="489" r:id="rId129"/>
    <p:sldId id="490" r:id="rId130"/>
    <p:sldId id="491" r:id="rId131"/>
    <p:sldId id="294" r:id="rId132"/>
    <p:sldId id="493" r:id="rId133"/>
    <p:sldId id="494" r:id="rId134"/>
    <p:sldId id="495" r:id="rId135"/>
    <p:sldId id="496" r:id="rId136"/>
    <p:sldId id="497" r:id="rId137"/>
    <p:sldId id="498" r:id="rId138"/>
    <p:sldId id="499" r:id="rId139"/>
    <p:sldId id="295" r:id="rId140"/>
    <p:sldId id="501" r:id="rId141"/>
    <p:sldId id="502" r:id="rId142"/>
    <p:sldId id="307" r:id="rId143"/>
    <p:sldId id="308" r:id="rId144"/>
    <p:sldId id="309" r:id="rId145"/>
    <p:sldId id="310" r:id="rId146"/>
    <p:sldId id="313" r:id="rId147"/>
    <p:sldId id="314" r:id="rId148"/>
    <p:sldId id="315" r:id="rId149"/>
    <p:sldId id="316" r:id="rId150"/>
    <p:sldId id="583" r:id="rId151"/>
    <p:sldId id="317" r:id="rId152"/>
    <p:sldId id="318" r:id="rId153"/>
    <p:sldId id="349" r:id="rId154"/>
    <p:sldId id="358" r:id="rId155"/>
    <p:sldId id="350" r:id="rId156"/>
    <p:sldId id="504" r:id="rId157"/>
    <p:sldId id="505" r:id="rId158"/>
    <p:sldId id="351" r:id="rId159"/>
    <p:sldId id="507" r:id="rId160"/>
    <p:sldId id="508" r:id="rId161"/>
    <p:sldId id="509" r:id="rId162"/>
    <p:sldId id="510" r:id="rId163"/>
    <p:sldId id="352" r:id="rId164"/>
    <p:sldId id="512" r:id="rId165"/>
    <p:sldId id="513" r:id="rId166"/>
    <p:sldId id="514" r:id="rId167"/>
    <p:sldId id="353" r:id="rId168"/>
    <p:sldId id="516" r:id="rId169"/>
    <p:sldId id="517" r:id="rId170"/>
    <p:sldId id="354" r:id="rId171"/>
    <p:sldId id="355" r:id="rId172"/>
    <p:sldId id="319" r:id="rId173"/>
    <p:sldId id="320" r:id="rId174"/>
    <p:sldId id="321" r:id="rId175"/>
    <p:sldId id="322" r:id="rId176"/>
    <p:sldId id="323" r:id="rId177"/>
    <p:sldId id="324" r:id="rId178"/>
    <p:sldId id="325" r:id="rId179"/>
    <p:sldId id="359" r:id="rId180"/>
    <p:sldId id="326" r:id="rId181"/>
    <p:sldId id="327" r:id="rId182"/>
    <p:sldId id="328" r:id="rId183"/>
    <p:sldId id="329" r:id="rId184"/>
    <p:sldId id="519" r:id="rId185"/>
    <p:sldId id="520" r:id="rId186"/>
    <p:sldId id="521" r:id="rId187"/>
    <p:sldId id="330" r:id="rId188"/>
    <p:sldId id="523" r:id="rId189"/>
    <p:sldId id="524" r:id="rId190"/>
    <p:sldId id="525" r:id="rId191"/>
    <p:sldId id="526" r:id="rId192"/>
    <p:sldId id="331" r:id="rId193"/>
    <p:sldId id="528" r:id="rId194"/>
    <p:sldId id="529" r:id="rId195"/>
    <p:sldId id="530" r:id="rId196"/>
    <p:sldId id="531" r:id="rId197"/>
    <p:sldId id="532" r:id="rId198"/>
    <p:sldId id="533" r:id="rId199"/>
    <p:sldId id="332" r:id="rId200"/>
    <p:sldId id="535" r:id="rId201"/>
    <p:sldId id="536" r:id="rId202"/>
    <p:sldId id="537" r:id="rId203"/>
    <p:sldId id="538" r:id="rId204"/>
    <p:sldId id="333" r:id="rId205"/>
    <p:sldId id="334" r:id="rId206"/>
    <p:sldId id="540" r:id="rId207"/>
    <p:sldId id="541" r:id="rId208"/>
    <p:sldId id="335" r:id="rId209"/>
    <p:sldId id="337" r:id="rId210"/>
    <p:sldId id="567" r:id="rId211"/>
    <p:sldId id="568" r:id="rId212"/>
    <p:sldId id="338" r:id="rId213"/>
    <p:sldId id="543" r:id="rId214"/>
    <p:sldId id="544" r:id="rId215"/>
    <p:sldId id="545" r:id="rId216"/>
    <p:sldId id="546" r:id="rId217"/>
    <p:sldId id="547" r:id="rId218"/>
    <p:sldId id="548" r:id="rId219"/>
    <p:sldId id="339" r:id="rId220"/>
    <p:sldId id="550" r:id="rId221"/>
    <p:sldId id="551" r:id="rId222"/>
    <p:sldId id="552" r:id="rId223"/>
    <p:sldId id="553" r:id="rId224"/>
    <p:sldId id="340" r:id="rId225"/>
    <p:sldId id="341" r:id="rId226"/>
    <p:sldId id="584" r:id="rId227"/>
    <p:sldId id="585" r:id="rId228"/>
    <p:sldId id="342" r:id="rId229"/>
    <p:sldId id="343" r:id="rId230"/>
    <p:sldId id="356" r:id="rId231"/>
    <p:sldId id="357" r:id="rId232"/>
    <p:sldId id="360" r:id="rId233"/>
    <p:sldId id="361" r:id="rId234"/>
    <p:sldId id="362" r:id="rId235"/>
    <p:sldId id="570" r:id="rId236"/>
    <p:sldId id="571" r:id="rId237"/>
    <p:sldId id="363" r:id="rId238"/>
    <p:sldId id="364" r:id="rId239"/>
    <p:sldId id="366" r:id="rId240"/>
    <p:sldId id="367" r:id="rId241"/>
    <p:sldId id="368" r:id="rId242"/>
    <p:sldId id="573" r:id="rId243"/>
    <p:sldId id="574" r:id="rId244"/>
    <p:sldId id="369" r:id="rId245"/>
    <p:sldId id="370" r:id="rId246"/>
    <p:sldId id="555" r:id="rId247"/>
    <p:sldId id="556" r:id="rId248"/>
    <p:sldId id="557" r:id="rId249"/>
    <p:sldId id="558" r:id="rId250"/>
    <p:sldId id="371" r:id="rId251"/>
    <p:sldId id="372" r:id="rId252"/>
    <p:sldId id="373" r:id="rId253"/>
    <p:sldId id="576" r:id="rId254"/>
    <p:sldId id="577" r:id="rId255"/>
    <p:sldId id="374" r:id="rId256"/>
    <p:sldId id="375" r:id="rId257"/>
    <p:sldId id="560" r:id="rId258"/>
    <p:sldId id="561" r:id="rId259"/>
    <p:sldId id="562" r:id="rId260"/>
    <p:sldId id="587" r:id="rId261"/>
    <p:sldId id="588" r:id="rId262"/>
    <p:sldId id="590" r:id="rId263"/>
    <p:sldId id="591" r:id="rId264"/>
    <p:sldId id="589" r:id="rId265"/>
    <p:sldId id="592" r:id="rId266"/>
    <p:sldId id="444" r:id="rId267"/>
    <p:sldId id="564" r:id="rId268"/>
    <p:sldId id="565" r:id="rId269"/>
    <p:sldId id="578" r:id="rId270"/>
    <p:sldId id="579" r:id="rId271"/>
    <p:sldId id="445" r:id="rId2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3022" autoAdjust="0"/>
  </p:normalViewPr>
  <p:slideViewPr>
    <p:cSldViewPr>
      <p:cViewPr varScale="1">
        <p:scale>
          <a:sx n="54" d="100"/>
          <a:sy n="54" d="100"/>
        </p:scale>
        <p:origin x="18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1154D-D2CE-43F5-BA50-C76F9390B459}" type="datetimeFigureOut">
              <a:rPr lang="en-GB" smtClean="0"/>
              <a:t>23/07/2015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97E4-A189-408E-B737-68B431E385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63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553AC-9596-4A6E-83EF-6E504CEBFC43}" type="datetimeFigureOut">
              <a:rPr lang="en-GB" smtClean="0"/>
              <a:t>23/07/2015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A168E-4EE7-4697-9048-7080AC68F1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11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plumbing: ROS provides publish-subscribe messaging infrastructure.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tools: ROS provides an extensive set of tools for configuring, starting, introspecting, debugging, visualizing, logging, testing, and stopping distributed computing systems.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capabilities: ROS provides a broad collection of libraries that implement useful robot functionality, with a focus on mobility, manipulation, and perception.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ecosystem: ROS is supported and improved by a large community, with a strong focus on integration and documentation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2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11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69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72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3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5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1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A168E-4EE7-4697-9048-7080AC68F12B}" type="slidenum">
              <a:rPr lang="en-GB" smtClean="0"/>
              <a:t>263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1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1FB7-DA05-4AE0-9E20-71E84221DB80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3675"/>
            <a:ext cx="8686800" cy="9493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86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cheno@sh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e_a_workspac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ingPackag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ID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yunpan.cn/cwU9iUq9iz9KD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clipse.org/downloads/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Robot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ros.org/api/roscpp/html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hai-nita.net/eclips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://yunpan.cn/cwbkpDVuVk3mG" TargetMode="External"/><Relationship Id="rId2" Type="http://schemas.openxmlformats.org/officeDocument/2006/relationships/hyperlink" Target="http://yunpan.cn/cwbkvHTRcifF7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pirobot/rbx2/tree/indigo-devel" TargetMode="External"/><Relationship Id="rId4" Type="http://schemas.openxmlformats.org/officeDocument/2006/relationships/hyperlink" Target="https://github.com/pirobot/rbx1/tree/indigo-deve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hyperlink" Target="http://yunpan.cn/cwUzgtkk84NyB" TargetMode="External"/><Relationship Id="rId2" Type="http://schemas.openxmlformats.org/officeDocument/2006/relationships/hyperlink" Target="http://yunpan.cn/cwUDTFWgemTW5" TargetMode="External"/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msg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-RP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248" y="32491"/>
            <a:ext cx="8609696" cy="1295264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zh-CN" sz="4900" dirty="0"/>
              <a:t>Robot Operating System Tutorial</a:t>
            </a:r>
            <a:r>
              <a:rPr lang="en-GB" altLang="zh-CN" sz="4800" dirty="0"/>
              <a:t/>
            </a:r>
            <a:br>
              <a:rPr lang="en-GB" altLang="zh-CN" sz="4800" dirty="0"/>
            </a:br>
            <a:r>
              <a:rPr lang="en-GB" altLang="zh-CN" sz="4800" dirty="0"/>
              <a:t>ROS Basic</a:t>
            </a:r>
            <a:endParaRPr lang="en-GB" baseline="3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506580"/>
            <a:ext cx="6093653" cy="2351419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Ling Chen ( </a:t>
            </a:r>
            <a:r>
              <a:rPr lang="en-GB" altLang="zh-CN" sz="3200" dirty="0">
                <a:solidFill>
                  <a:srgbClr val="FF0000"/>
                </a:solidFill>
                <a:hlinkClick r:id="rId2"/>
              </a:rPr>
              <a:t>lcheno@shu.edu.cn</a:t>
            </a:r>
            <a:r>
              <a:rPr lang="en-GB" altLang="zh-CN" sz="3200" dirty="0">
                <a:solidFill>
                  <a:srgbClr val="FF0000"/>
                </a:solidFill>
              </a:rPr>
              <a:t>  </a:t>
            </a:r>
            <a:r>
              <a:rPr lang="en-GB" altLang="zh-CN" sz="3200" dirty="0"/>
              <a:t>)</a:t>
            </a:r>
            <a:r>
              <a:rPr lang="en-GB" altLang="zh-CN" sz="3200" dirty="0">
                <a:solidFill>
                  <a:srgbClr val="FF0000"/>
                </a:solidFill>
              </a:rPr>
              <a:t> </a:t>
            </a:r>
            <a:endParaRPr lang="en-GB" altLang="zh-CN" sz="3200" dirty="0">
              <a:solidFill>
                <a:prstClr val="white"/>
              </a:solidFill>
            </a:endParaRPr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From</a:t>
            </a:r>
          </a:p>
          <a:p>
            <a:pPr algn="ctr"/>
            <a:r>
              <a:rPr lang="en-GB" sz="3200" dirty="0"/>
              <a:t>Shanghai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49031" y="6356043"/>
            <a:ext cx="761920" cy="365087"/>
          </a:xfrm>
        </p:spPr>
        <p:txBody>
          <a:bodyPr/>
          <a:lstStyle/>
          <a:p>
            <a:fld id="{10F21FB7-DA05-4AE0-9E20-71E84221DB80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</a:t>
            </a:fld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83160" y="6188970"/>
            <a:ext cx="7853872" cy="761920"/>
          </a:xfrm>
          <a:prstGeom prst="rect">
            <a:avLst/>
          </a:prstGeom>
        </p:spPr>
        <p:txBody>
          <a:bodyPr vert="horz" lIns="0" rIns="18286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5">
              <a:buClr>
                <a:srgbClr val="0BD0D9"/>
              </a:buClr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6" y="1534793"/>
            <a:ext cx="8339437" cy="29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hardware abstraction and low-level device control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programming language independence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altLang="zh-CN" dirty="0"/>
              <a:t>implementation of a wide range of commonly used tools and algorithms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 passing between processes (OS-independent)</a:t>
            </a:r>
          </a:p>
          <a:p>
            <a:pPr>
              <a:buChar char=" "/>
            </a:pPr>
            <a:r>
              <a:rPr lang="en-GB" dirty="0" smtClean="0"/>
              <a:t>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</a:t>
            </a:r>
            <a:br>
              <a:rPr lang="en-GB" dirty="0" smtClean="0"/>
            </a:br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753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Services </a:t>
            </a:r>
            <a:r>
              <a:rPr lang="en-GB" dirty="0" smtClean="0"/>
              <a:t>- </a:t>
            </a:r>
            <a:r>
              <a:rPr lang="en-GB" dirty="0"/>
              <a:t>diagrammatic representation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51782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5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00000"/>
              <a:buChar char=" "/>
            </a:pPr>
            <a:r>
              <a:rPr lang="en-GB" sz="2400" smtClean="0"/>
              <a:t>                   </a:t>
            </a:r>
            <a:endParaRPr lang="en-GB" sz="2400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                   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Message over Topics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                      </a:t>
            </a:r>
            <a:endParaRPr lang="en-GB" sz="2400" dirty="0"/>
          </a:p>
        </p:txBody>
      </p:sp>
      <p:sp>
        <p:nvSpPr>
          <p:cNvPr id="7" name="Title 1" descr=" 2"/>
          <p:cNvSpPr txBox="1">
            <a:spLocks/>
          </p:cNvSpPr>
          <p:nvPr/>
        </p:nvSpPr>
        <p:spPr>
          <a:xfrm>
            <a:off x="76200" y="685800"/>
            <a:ext cx="8077200" cy="7040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Messages-more ROS command line goodies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Message over Topics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                      </a:t>
            </a:r>
            <a:endParaRPr lang="en-GB" sz="2400" dirty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1005936" y="1972270"/>
            <a:ext cx="6842664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 smtClean="0"/>
              <a:t>geomemtry_msgs</a:t>
            </a:r>
            <a:r>
              <a:rPr lang="en-GB" dirty="0" smtClean="0"/>
              <a:t>/Vector3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/>
              <a:t>geomemtry_msgs</a:t>
            </a:r>
            <a:r>
              <a:rPr lang="en-GB" dirty="0"/>
              <a:t>/Twist</a:t>
            </a:r>
          </a:p>
        </p:txBody>
      </p:sp>
      <p:sp>
        <p:nvSpPr>
          <p:cNvPr id="7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Message over Topics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285750" lvl="0" indent="-285750"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Vector3.msg and Twist.msg from package geometry_msgs</a:t>
            </a:r>
          </a:p>
          <a:p>
            <a:pPr marL="342900" indent="-342900">
              <a:buChar char=" "/>
            </a:pPr>
            <a:endParaRPr lang="en-GB" sz="2400" dirty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1005936" y="1972270"/>
            <a:ext cx="6842664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 smtClean="0"/>
              <a:t>geomemtry_msgs</a:t>
            </a:r>
            <a:r>
              <a:rPr lang="en-GB" dirty="0" smtClean="0"/>
              <a:t>/Vector3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/>
              <a:t>geomemtry_msgs</a:t>
            </a:r>
            <a:r>
              <a:rPr lang="en-GB" dirty="0"/>
              <a:t>/Twist</a:t>
            </a:r>
          </a:p>
        </p:txBody>
      </p:sp>
      <p:sp>
        <p:nvSpPr>
          <p:cNvPr id="7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5"/>
          <a:stretch/>
        </p:blipFill>
        <p:spPr bwMode="auto">
          <a:xfrm>
            <a:off x="1295400" y="3505200"/>
            <a:ext cx="638546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 descr=" 3"/>
          <p:cNvSpPr txBox="1"/>
          <p:nvPr/>
        </p:nvSpPr>
        <p:spPr>
          <a:xfrm>
            <a:off x="380999" y="1524000"/>
            <a:ext cx="8686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3"/>
              </a:buBlip>
            </a:pPr>
            <a:r>
              <a:rPr lang="en-GB" sz="2400" smtClean="0">
                <a:latin typeface="Constantia"/>
              </a:rPr>
              <a:t>Message over Topics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285750" lvl="0" indent="-285750">
              <a:buBlip>
                <a:blip r:embed="rId3"/>
              </a:buBlip>
            </a:pPr>
            <a:r>
              <a:rPr lang="en-GB" sz="2400" smtClean="0">
                <a:latin typeface="Constantia"/>
              </a:rPr>
              <a:t>Vector3.msg and Twist.msg from package geometry_msgs</a:t>
            </a:r>
          </a:p>
          <a:p>
            <a:pPr marL="342900" indent="-342900">
              <a:buChar char=" "/>
            </a:pPr>
            <a:endParaRPr lang="en-GB" sz="2400" dirty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1005936" y="1972270"/>
            <a:ext cx="6842664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 smtClean="0"/>
              <a:t>geomemtry_msgs</a:t>
            </a:r>
            <a:r>
              <a:rPr lang="en-GB" dirty="0" smtClean="0"/>
              <a:t>/Vector3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/>
              <a:t>rosmsg</a:t>
            </a:r>
            <a:r>
              <a:rPr lang="en-GB" dirty="0"/>
              <a:t> show </a:t>
            </a:r>
            <a:r>
              <a:rPr lang="en-GB" dirty="0" err="1"/>
              <a:t>geomemtry_msgs</a:t>
            </a:r>
            <a:r>
              <a:rPr lang="en-GB" dirty="0"/>
              <a:t>/Twist</a:t>
            </a:r>
          </a:p>
        </p:txBody>
      </p:sp>
      <p:sp>
        <p:nvSpPr>
          <p:cNvPr id="10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00000"/>
              <a:buChar char=" "/>
            </a:pPr>
            <a:r>
              <a:rPr lang="en-GB" sz="2400" smtClean="0"/>
              <a:t>                     </a:t>
            </a:r>
            <a:endParaRPr lang="en-GB" sz="2400" dirty="0" smtClean="0"/>
          </a:p>
          <a:p>
            <a:pPr>
              <a:buClr>
                <a:schemeClr val="accent3"/>
              </a:buClr>
              <a:buSzPct val="100000"/>
            </a:pPr>
            <a:endParaRPr lang="en-GB" sz="2400" dirty="0"/>
          </a:p>
          <a:p>
            <a:pPr>
              <a:buClr>
                <a:schemeClr val="accent3"/>
              </a:buClr>
              <a:buSzPct val="100000"/>
            </a:pPr>
            <a:endParaRPr lang="en-GB" sz="2400" dirty="0" smtClean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</a:t>
            </a:r>
            <a:endParaRPr lang="en-GB" sz="2400" dirty="0"/>
          </a:p>
        </p:txBody>
      </p:sp>
      <p:sp>
        <p:nvSpPr>
          <p:cNvPr id="6" name="Title 1" descr=" 2"/>
          <p:cNvSpPr txBox="1">
            <a:spLocks/>
          </p:cNvSpPr>
          <p:nvPr/>
        </p:nvSpPr>
        <p:spPr>
          <a:xfrm>
            <a:off x="76200" y="685800"/>
            <a:ext cx="8077200" cy="7040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Messages-more ROS command line goodies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Message over Services</a:t>
            </a:r>
          </a:p>
          <a:p>
            <a:pPr>
              <a:buClr>
                <a:schemeClr val="accent3"/>
              </a:buClr>
              <a:buSzPct val="100000"/>
            </a:pPr>
            <a:endParaRPr lang="en-GB" sz="2400" dirty="0"/>
          </a:p>
          <a:p>
            <a:pPr>
              <a:buClr>
                <a:schemeClr val="accent3"/>
              </a:buClr>
              <a:buSzPct val="100000"/>
            </a:pPr>
            <a:endParaRPr lang="en-GB" sz="2400" dirty="0" smtClean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</a:t>
            </a:r>
            <a:endParaRPr lang="en-GB" sz="2400" dirty="0"/>
          </a:p>
        </p:txBody>
      </p:sp>
      <p:sp>
        <p:nvSpPr>
          <p:cNvPr id="6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Message over Services</a:t>
            </a:r>
          </a:p>
          <a:p>
            <a:pPr>
              <a:buClr>
                <a:schemeClr val="accent3"/>
              </a:buClr>
              <a:buSzPct val="100000"/>
            </a:pPr>
            <a:endParaRPr lang="en-GB" sz="2400" dirty="0"/>
          </a:p>
          <a:p>
            <a:pPr>
              <a:buClr>
                <a:schemeClr val="accent3"/>
              </a:buClr>
              <a:buSzPct val="100000"/>
            </a:pPr>
            <a:endParaRPr lang="en-GB" sz="2400" dirty="0" smtClean="0"/>
          </a:p>
          <a:p>
            <a:endParaRPr lang="en-GB" dirty="0" smtClean="0"/>
          </a:p>
          <a:p>
            <a:pPr marL="342900" indent="-342900">
              <a:buChar char=" "/>
            </a:pPr>
            <a:r>
              <a:rPr lang="en-GB" sz="2400" smtClean="0"/>
              <a:t>                              </a:t>
            </a:r>
            <a:endParaRPr lang="en-GB" sz="2400" dirty="0"/>
          </a:p>
        </p:txBody>
      </p:sp>
      <p:sp>
        <p:nvSpPr>
          <p:cNvPr id="4" name="Rectangle 8" descr=" 6"/>
          <p:cNvSpPr>
            <a:spLocks/>
          </p:cNvSpPr>
          <p:nvPr/>
        </p:nvSpPr>
        <p:spPr bwMode="auto">
          <a:xfrm>
            <a:off x="914400" y="2020669"/>
            <a:ext cx="7008920" cy="646331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/>
              <a:t>rossrv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rossrv</a:t>
            </a:r>
            <a:r>
              <a:rPr lang="en-GB" dirty="0"/>
              <a:t>   show </a:t>
            </a:r>
            <a:r>
              <a:rPr lang="en-GB" dirty="0" err="1" smtClean="0"/>
              <a:t>turtlesim</a:t>
            </a:r>
            <a:r>
              <a:rPr lang="en-GB" dirty="0" smtClean="0"/>
              <a:t>/Spawn</a:t>
            </a:r>
            <a:endParaRPr lang="en-GB" dirty="0"/>
          </a:p>
        </p:txBody>
      </p:sp>
      <p:sp>
        <p:nvSpPr>
          <p:cNvPr id="7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dirty="0" smtClean="0">
                <a:latin typeface="Constantia"/>
              </a:rPr>
              <a:t>Message over Services</a:t>
            </a:r>
          </a:p>
          <a:p>
            <a:pPr>
              <a:buClr>
                <a:schemeClr val="accent3"/>
              </a:buClr>
              <a:buSzPct val="100000"/>
            </a:pPr>
            <a:endParaRPr lang="en-GB" sz="2400" dirty="0"/>
          </a:p>
          <a:p>
            <a:pPr>
              <a:buClr>
                <a:schemeClr val="accent3"/>
              </a:buClr>
              <a:buSzPct val="100000"/>
            </a:pPr>
            <a:endParaRPr lang="en-GB" sz="2400" dirty="0" smtClean="0"/>
          </a:p>
          <a:p>
            <a:endParaRPr lang="en-GB" dirty="0" smtClean="0"/>
          </a:p>
          <a:p>
            <a:pPr marL="285750" lvl="0" indent="-285750">
              <a:buBlip>
                <a:blip r:embed="rId2"/>
              </a:buBlip>
            </a:pPr>
            <a:r>
              <a:rPr lang="en-GB" sz="2400" dirty="0" smtClean="0">
                <a:latin typeface="Constantia"/>
              </a:rPr>
              <a:t>Spawn.msg from package geometry</a:t>
            </a:r>
          </a:p>
          <a:p>
            <a:pPr marL="342900" indent="-342900">
              <a:buChar char=" "/>
            </a:pPr>
            <a:endParaRPr lang="en-GB" sz="2400" dirty="0"/>
          </a:p>
        </p:txBody>
      </p:sp>
      <p:sp>
        <p:nvSpPr>
          <p:cNvPr id="4" name="Rectangle 8" descr=" 6"/>
          <p:cNvSpPr>
            <a:spLocks/>
          </p:cNvSpPr>
          <p:nvPr/>
        </p:nvSpPr>
        <p:spPr bwMode="auto">
          <a:xfrm>
            <a:off x="914400" y="2020669"/>
            <a:ext cx="7008920" cy="646331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/>
              <a:t>rossrv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rossrv</a:t>
            </a:r>
            <a:r>
              <a:rPr lang="en-GB" dirty="0"/>
              <a:t>   show </a:t>
            </a:r>
            <a:r>
              <a:rPr lang="en-GB" dirty="0" err="1" smtClean="0"/>
              <a:t>turtlesim</a:t>
            </a:r>
            <a:r>
              <a:rPr lang="en-GB" dirty="0" smtClean="0"/>
              <a:t>/Spawn</a:t>
            </a:r>
            <a:endParaRPr lang="en-GB" dirty="0"/>
          </a:p>
        </p:txBody>
      </p:sp>
      <p:sp>
        <p:nvSpPr>
          <p:cNvPr id="7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hardware abstraction and low-level device control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programming language independence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altLang="zh-CN" dirty="0"/>
              <a:t>implementation of a wide range of commonly used tools and algorithms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 passing between processes (OS-independent)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standardised package management</a:t>
            </a:r>
          </a:p>
          <a:p>
            <a:pPr>
              <a:buChar char=" "/>
            </a:pPr>
            <a:r>
              <a:rPr lang="en-GB" dirty="0" smtClean="0"/>
              <a:t>                                                    </a:t>
            </a:r>
            <a:br>
              <a:rPr lang="en-GB" dirty="0" smtClean="0"/>
            </a:br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 3"/>
          <p:cNvSpPr txBox="1"/>
          <p:nvPr/>
        </p:nvSpPr>
        <p:spPr>
          <a:xfrm>
            <a:off x="380999" y="1524000"/>
            <a:ext cx="86868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z="2400" dirty="0" smtClean="0">
                <a:latin typeface="Constantia"/>
              </a:rPr>
              <a:t>Message over Services</a:t>
            </a:r>
          </a:p>
          <a:p>
            <a:pPr>
              <a:buClr>
                <a:schemeClr val="accent3"/>
              </a:buClr>
              <a:buSzPct val="100000"/>
            </a:pPr>
            <a:endParaRPr lang="en-GB" sz="2400" dirty="0"/>
          </a:p>
          <a:p>
            <a:pPr>
              <a:buClr>
                <a:schemeClr val="accent3"/>
              </a:buClr>
              <a:buSzPct val="100000"/>
            </a:pPr>
            <a:endParaRPr lang="en-GB" sz="2400" dirty="0" smtClean="0"/>
          </a:p>
          <a:p>
            <a:endParaRPr lang="en-GB" dirty="0" smtClean="0"/>
          </a:p>
          <a:p>
            <a:pPr marL="285750" lvl="0" indent="-285750">
              <a:buBlip>
                <a:blip r:embed="rId2"/>
              </a:buBlip>
            </a:pPr>
            <a:r>
              <a:rPr lang="en-GB" sz="2400" dirty="0" smtClean="0">
                <a:latin typeface="Constantia"/>
              </a:rPr>
              <a:t>Spawn.msg from package geometry</a:t>
            </a:r>
          </a:p>
          <a:p>
            <a:pPr marL="342900" indent="-342900">
              <a:buChar char=" "/>
            </a:pPr>
            <a:endParaRPr lang="en-GB" sz="2400" dirty="0"/>
          </a:p>
        </p:txBody>
      </p:sp>
      <p:pic>
        <p:nvPicPr>
          <p:cNvPr id="5" name="Picture 2" descr="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3429000"/>
            <a:ext cx="7498591" cy="237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" descr=" 6"/>
          <p:cNvSpPr>
            <a:spLocks/>
          </p:cNvSpPr>
          <p:nvPr/>
        </p:nvSpPr>
        <p:spPr bwMode="auto">
          <a:xfrm>
            <a:off x="914400" y="2020669"/>
            <a:ext cx="7008920" cy="646331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/>
              <a:t>rossrv</a:t>
            </a:r>
            <a:r>
              <a:rPr lang="en-GB" dirty="0"/>
              <a:t> list</a:t>
            </a:r>
          </a:p>
          <a:p>
            <a:pPr lvl="1"/>
            <a:r>
              <a:rPr lang="en-GB" dirty="0"/>
              <a:t>$ </a:t>
            </a:r>
            <a:r>
              <a:rPr lang="en-GB" dirty="0" err="1"/>
              <a:t>rossrv</a:t>
            </a:r>
            <a:r>
              <a:rPr lang="en-GB" dirty="0"/>
              <a:t>   show </a:t>
            </a:r>
            <a:r>
              <a:rPr lang="en-GB" dirty="0" err="1" smtClean="0"/>
              <a:t>turtlesim</a:t>
            </a:r>
            <a:r>
              <a:rPr lang="en-GB" dirty="0" smtClean="0"/>
              <a:t>/Spawn</a:t>
            </a:r>
            <a:endParaRPr lang="en-GB" dirty="0"/>
          </a:p>
        </p:txBody>
      </p:sp>
      <p:sp>
        <p:nvSpPr>
          <p:cNvPr id="8" name="Title 1" descr=" 2"/>
          <p:cNvSpPr>
            <a:spLocks noGrp="1"/>
          </p:cNvSpPr>
          <p:nvPr>
            <p:ph type="title"/>
          </p:nvPr>
        </p:nvSpPr>
        <p:spPr>
          <a:xfrm>
            <a:off x="76200" y="685800"/>
            <a:ext cx="8077200" cy="704088"/>
          </a:xfrm>
        </p:spPr>
        <p:txBody>
          <a:bodyPr>
            <a:noAutofit/>
          </a:bodyPr>
          <a:lstStyle/>
          <a:p>
            <a:r>
              <a:rPr lang="en-GB" sz="3200" dirty="0" smtClean="0"/>
              <a:t>Messages-more </a:t>
            </a:r>
            <a:r>
              <a:rPr lang="en-GB" sz="3200" dirty="0"/>
              <a:t>ROS command line goodies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23948"/>
            <a:ext cx="8229600" cy="1143000"/>
          </a:xfrm>
        </p:spPr>
        <p:txBody>
          <a:bodyPr/>
          <a:lstStyle/>
          <a:p>
            <a:r>
              <a:rPr lang="en-GB" dirty="0" err="1"/>
              <a:t>roscore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23948"/>
            <a:ext cx="8229600" cy="1143000"/>
          </a:xfrm>
        </p:spPr>
        <p:txBody>
          <a:bodyPr/>
          <a:lstStyle/>
          <a:p>
            <a:r>
              <a:rPr lang="en-GB" dirty="0" err="1"/>
              <a:t>roscore</a:t>
            </a:r>
            <a:endParaRPr lang="en-GB" dirty="0"/>
          </a:p>
        </p:txBody>
      </p:sp>
      <p:sp>
        <p:nvSpPr>
          <p:cNvPr id="3" name="TextBox 2" descr=" 4"/>
          <p:cNvSpPr txBox="1"/>
          <p:nvPr/>
        </p:nvSpPr>
        <p:spPr>
          <a:xfrm>
            <a:off x="335501" y="1566208"/>
            <a:ext cx="8686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GB" sz="4800" dirty="0" err="1" smtClean="0"/>
              <a:t>roscore</a:t>
            </a:r>
            <a:endParaRPr lang="en-GB" sz="4800" dirty="0" smtClean="0"/>
          </a:p>
          <a:p>
            <a:pPr lvl="1"/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is a collection of nodes and programs that are pre-requisites of a ROS-based system. You </a:t>
            </a:r>
            <a:r>
              <a:rPr lang="en-GB" sz="2000" b="1" dirty="0" smtClean="0"/>
              <a:t>must</a:t>
            </a:r>
            <a:r>
              <a:rPr lang="en-GB" sz="2000" dirty="0" smtClean="0"/>
              <a:t> have a </a:t>
            </a:r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running in order for ROS nodes to communicate. It is launched using the </a:t>
            </a:r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command.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23948"/>
            <a:ext cx="8229600" cy="1143000"/>
          </a:xfrm>
        </p:spPr>
        <p:txBody>
          <a:bodyPr/>
          <a:lstStyle/>
          <a:p>
            <a:r>
              <a:rPr lang="en-GB" dirty="0" err="1"/>
              <a:t>roscore</a:t>
            </a:r>
            <a:endParaRPr lang="en-GB" dirty="0"/>
          </a:p>
        </p:txBody>
      </p:sp>
      <p:sp>
        <p:nvSpPr>
          <p:cNvPr id="3" name="TextBox 2" descr=" 4"/>
          <p:cNvSpPr txBox="1"/>
          <p:nvPr/>
        </p:nvSpPr>
        <p:spPr>
          <a:xfrm>
            <a:off x="335501" y="1566208"/>
            <a:ext cx="8686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GB" sz="4800" dirty="0" err="1" smtClean="0"/>
              <a:t>roscore</a:t>
            </a:r>
            <a:endParaRPr lang="en-GB" sz="4800" dirty="0" smtClean="0"/>
          </a:p>
          <a:p>
            <a:pPr lvl="1"/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is a collection of nodes and programs that are pre-requisites of a ROS-based system. You </a:t>
            </a:r>
            <a:r>
              <a:rPr lang="en-GB" sz="2000" b="1" dirty="0" smtClean="0"/>
              <a:t>must</a:t>
            </a:r>
            <a:r>
              <a:rPr lang="en-GB" sz="2000" dirty="0" smtClean="0"/>
              <a:t> have a </a:t>
            </a:r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running in order for ROS nodes to communicate. It is launched using the </a:t>
            </a:r>
            <a:r>
              <a:rPr lang="en-GB" sz="2000" dirty="0" err="1" smtClean="0">
                <a:solidFill>
                  <a:srgbClr val="FF0000"/>
                </a:solidFill>
              </a:rPr>
              <a:t>roscore</a:t>
            </a:r>
            <a:r>
              <a:rPr lang="en-GB" sz="2000" dirty="0" smtClean="0"/>
              <a:t> command.</a:t>
            </a:r>
            <a:endParaRPr lang="en-GB" sz="2800" dirty="0"/>
          </a:p>
        </p:txBody>
      </p:sp>
      <p:pic>
        <p:nvPicPr>
          <p:cNvPr id="4" name="Picture 3" descr="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r="1209" b="2630"/>
          <a:stretch/>
        </p:blipFill>
        <p:spPr bwMode="auto">
          <a:xfrm>
            <a:off x="2113253" y="3320534"/>
            <a:ext cx="5131295" cy="327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Rectangle 2" descr=" 4"/>
          <p:cNvSpPr/>
          <p:nvPr/>
        </p:nvSpPr>
        <p:spPr>
          <a:xfrm>
            <a:off x="457200" y="16764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allows to run an executable in arbitrary package without knowing  its location</a:t>
            </a:r>
            <a:endParaRPr lang="en-GB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Rectangle 2" descr=" 4"/>
          <p:cNvSpPr/>
          <p:nvPr/>
        </p:nvSpPr>
        <p:spPr>
          <a:xfrm>
            <a:off x="457200" y="16764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allows to run an executable in arbitrary package without knowing  its location</a:t>
            </a:r>
            <a:endParaRPr lang="en-GB" sz="2400" b="1" dirty="0"/>
          </a:p>
        </p:txBody>
      </p:sp>
      <p:sp>
        <p:nvSpPr>
          <p:cNvPr id="4" name="Rectangle 3" descr=" 5"/>
          <p:cNvSpPr/>
          <p:nvPr/>
        </p:nvSpPr>
        <p:spPr>
          <a:xfrm>
            <a:off x="609600" y="251460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rosrun</a:t>
            </a:r>
            <a:r>
              <a:rPr lang="en-GB" sz="2000" dirty="0"/>
              <a:t> package </a:t>
            </a:r>
            <a:r>
              <a:rPr lang="en-GB" sz="2000" dirty="0" smtClean="0"/>
              <a:t>executable</a:t>
            </a:r>
            <a:endParaRPr lang="en-GB" sz="2000" dirty="0"/>
          </a:p>
        </p:txBody>
      </p:sp>
      <p:sp>
        <p:nvSpPr>
          <p:cNvPr id="5" name="Rectangle 8" descr=" 8"/>
          <p:cNvSpPr>
            <a:spLocks/>
          </p:cNvSpPr>
          <p:nvPr/>
        </p:nvSpPr>
        <p:spPr bwMode="auto">
          <a:xfrm>
            <a:off x="762000" y="2914710"/>
            <a:ext cx="71628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 </a:t>
            </a:r>
            <a:r>
              <a:rPr lang="en-GB" sz="2000" dirty="0">
                <a:solidFill>
                  <a:srgbClr val="FF0000"/>
                </a:solidFill>
              </a:rPr>
              <a:t>Example</a:t>
            </a:r>
            <a:r>
              <a:rPr lang="en-GB" sz="2000" dirty="0"/>
              <a:t>: </a:t>
            </a:r>
            <a:r>
              <a:rPr lang="en-GB" sz="2000" dirty="0" err="1"/>
              <a:t>rosrun</a:t>
            </a:r>
            <a:r>
              <a:rPr lang="en-GB" sz="2000" dirty="0"/>
              <a:t> </a:t>
            </a:r>
            <a:r>
              <a:rPr lang="en-GB" sz="2000" dirty="0" err="1" smtClean="0"/>
              <a:t>cmd_vel_publisher</a:t>
            </a:r>
            <a:r>
              <a:rPr lang="en-GB" sz="2000" dirty="0"/>
              <a:t> </a:t>
            </a:r>
            <a:r>
              <a:rPr lang="en-GB" sz="2000" dirty="0" err="1"/>
              <a:t>cmd_vel_publisher_node</a:t>
            </a:r>
            <a:endParaRPr lang="en-GB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Rectangle 2" descr=" 4"/>
          <p:cNvSpPr/>
          <p:nvPr/>
        </p:nvSpPr>
        <p:spPr>
          <a:xfrm>
            <a:off x="457200" y="16764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allows to run an executable in arbitrary package without knowing  its location</a:t>
            </a:r>
            <a:endParaRPr lang="en-GB" sz="2400" b="1" dirty="0"/>
          </a:p>
        </p:txBody>
      </p:sp>
      <p:sp>
        <p:nvSpPr>
          <p:cNvPr id="4" name="Rectangle 3" descr=" 5"/>
          <p:cNvSpPr/>
          <p:nvPr/>
        </p:nvSpPr>
        <p:spPr>
          <a:xfrm>
            <a:off x="609600" y="251460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rosrun</a:t>
            </a:r>
            <a:r>
              <a:rPr lang="en-GB" sz="2000" dirty="0"/>
              <a:t> package </a:t>
            </a:r>
            <a:r>
              <a:rPr lang="en-GB" sz="2000" dirty="0" smtClean="0"/>
              <a:t>executable</a:t>
            </a:r>
            <a:endParaRPr lang="en-GB" sz="2000" dirty="0"/>
          </a:p>
        </p:txBody>
      </p:sp>
      <p:sp>
        <p:nvSpPr>
          <p:cNvPr id="6" name="Rectangle 5" descr=" 6"/>
          <p:cNvSpPr/>
          <p:nvPr/>
        </p:nvSpPr>
        <p:spPr>
          <a:xfrm>
            <a:off x="457200" y="3667780"/>
            <a:ext cx="670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800" b="1" dirty="0"/>
              <a:t>It's also possible to pass parameters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8" name="Rectangle 8" descr=" 8"/>
          <p:cNvSpPr>
            <a:spLocks/>
          </p:cNvSpPr>
          <p:nvPr/>
        </p:nvSpPr>
        <p:spPr bwMode="auto">
          <a:xfrm>
            <a:off x="762000" y="2914710"/>
            <a:ext cx="71628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 </a:t>
            </a:r>
            <a:r>
              <a:rPr lang="en-GB" sz="2000" dirty="0">
                <a:solidFill>
                  <a:srgbClr val="FF0000"/>
                </a:solidFill>
              </a:rPr>
              <a:t>Example</a:t>
            </a:r>
            <a:r>
              <a:rPr lang="en-GB" sz="2000" dirty="0"/>
              <a:t>: </a:t>
            </a:r>
            <a:r>
              <a:rPr lang="en-GB" sz="2000" dirty="0" err="1"/>
              <a:t>rosrun</a:t>
            </a:r>
            <a:r>
              <a:rPr lang="en-GB" sz="2000" dirty="0"/>
              <a:t> </a:t>
            </a:r>
            <a:r>
              <a:rPr lang="en-GB" sz="2000" dirty="0" err="1" smtClean="0"/>
              <a:t>cmd_vel_publisher</a:t>
            </a:r>
            <a:r>
              <a:rPr lang="en-GB" sz="2000" dirty="0"/>
              <a:t> </a:t>
            </a:r>
            <a:r>
              <a:rPr lang="en-GB" sz="2000" dirty="0" err="1"/>
              <a:t>cmd_vel_publisher_node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331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Rectangle 2" descr=" 4"/>
          <p:cNvSpPr/>
          <p:nvPr/>
        </p:nvSpPr>
        <p:spPr>
          <a:xfrm>
            <a:off x="457200" y="16764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allows to run an executable in arbitrary package without knowing  its location</a:t>
            </a:r>
            <a:endParaRPr lang="en-GB" sz="2400" b="1" dirty="0"/>
          </a:p>
        </p:txBody>
      </p:sp>
      <p:sp>
        <p:nvSpPr>
          <p:cNvPr id="4" name="Rectangle 3" descr=" 5"/>
          <p:cNvSpPr/>
          <p:nvPr/>
        </p:nvSpPr>
        <p:spPr>
          <a:xfrm>
            <a:off x="609600" y="251460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rosrun</a:t>
            </a:r>
            <a:r>
              <a:rPr lang="en-GB" sz="2000" dirty="0"/>
              <a:t> package </a:t>
            </a:r>
            <a:r>
              <a:rPr lang="en-GB" sz="2000" dirty="0" smtClean="0"/>
              <a:t>executable</a:t>
            </a:r>
            <a:endParaRPr lang="en-GB" sz="2000" dirty="0"/>
          </a:p>
        </p:txBody>
      </p:sp>
      <p:sp>
        <p:nvSpPr>
          <p:cNvPr id="6" name="Rectangle 5" descr=" 6"/>
          <p:cNvSpPr/>
          <p:nvPr/>
        </p:nvSpPr>
        <p:spPr>
          <a:xfrm>
            <a:off x="457200" y="3667780"/>
            <a:ext cx="670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800" b="1" dirty="0"/>
              <a:t>It's also possible to pass parameters</a:t>
            </a:r>
          </a:p>
        </p:txBody>
      </p:sp>
      <p:sp>
        <p:nvSpPr>
          <p:cNvPr id="7" name="Rectangle 6" descr=" 7"/>
          <p:cNvSpPr/>
          <p:nvPr/>
        </p:nvSpPr>
        <p:spPr>
          <a:xfrm>
            <a:off x="533400" y="4258270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rosrun</a:t>
            </a:r>
            <a:r>
              <a:rPr lang="en-GB" dirty="0"/>
              <a:t> package node </a:t>
            </a:r>
            <a:r>
              <a:rPr lang="en-GB" dirty="0" smtClean="0"/>
              <a:t>_parameter</a:t>
            </a:r>
            <a:r>
              <a:rPr lang="en-GB" dirty="0"/>
              <a:t>:=value</a:t>
            </a:r>
          </a:p>
          <a:p>
            <a:r>
              <a:rPr lang="en-GB" dirty="0" smtClean="0"/>
              <a:t> </a:t>
            </a:r>
            <a:endParaRPr lang="en-GB" dirty="0"/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8" name="Rectangle 7" descr=" 9"/>
          <p:cNvSpPr>
            <a:spLocks/>
          </p:cNvSpPr>
          <p:nvPr/>
        </p:nvSpPr>
        <p:spPr bwMode="auto">
          <a:xfrm>
            <a:off x="152400" y="4702314"/>
            <a:ext cx="8915400" cy="73866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</a:t>
            </a:r>
            <a:r>
              <a:rPr lang="en-GB" sz="2100" dirty="0">
                <a:solidFill>
                  <a:srgbClr val="FF0000"/>
                </a:solidFill>
                <a:latin typeface="+mj-lt"/>
              </a:rPr>
              <a:t>Example</a:t>
            </a:r>
            <a:r>
              <a:rPr lang="en-GB" sz="2100" dirty="0" smtClean="0">
                <a:latin typeface="+mj-lt"/>
              </a:rPr>
              <a:t>:</a:t>
            </a:r>
          </a:p>
          <a:p>
            <a:r>
              <a:rPr lang="en-GB" sz="2100" dirty="0" smtClean="0">
                <a:latin typeface="+mj-lt"/>
              </a:rPr>
              <a:t> </a:t>
            </a:r>
            <a:r>
              <a:rPr lang="en-GB" sz="2100" dirty="0" err="1">
                <a:latin typeface="+mj-lt"/>
              </a:rPr>
              <a:t>rosrun</a:t>
            </a:r>
            <a:r>
              <a:rPr lang="en-GB" sz="2100" dirty="0">
                <a:latin typeface="+mj-lt"/>
              </a:rPr>
              <a:t> </a:t>
            </a:r>
            <a:r>
              <a:rPr lang="en-GB" sz="2100" dirty="0" err="1" smtClean="0">
                <a:latin typeface="+mj-lt"/>
              </a:rPr>
              <a:t>cmd_vel_publisher</a:t>
            </a:r>
            <a:r>
              <a:rPr lang="en-GB" sz="2100" dirty="0" smtClean="0">
                <a:latin typeface="+mj-lt"/>
              </a:rPr>
              <a:t> </a:t>
            </a:r>
            <a:r>
              <a:rPr lang="en-GB" sz="2100" dirty="0" err="1" smtClean="0">
                <a:latin typeface="+mj-lt"/>
              </a:rPr>
              <a:t>cmd_vel_publisher_node</a:t>
            </a:r>
            <a:r>
              <a:rPr lang="en-GB" sz="2100" dirty="0" smtClean="0">
                <a:latin typeface="+mj-lt"/>
              </a:rPr>
              <a:t>   _</a:t>
            </a:r>
            <a:r>
              <a:rPr lang="en-GB" sz="2100" dirty="0" err="1" smtClean="0">
                <a:latin typeface="+mj-lt"/>
              </a:rPr>
              <a:t>Max_Constant_Vel</a:t>
            </a:r>
            <a:r>
              <a:rPr lang="en-GB" sz="2100" dirty="0">
                <a:latin typeface="+mj-lt"/>
              </a:rPr>
              <a:t>:=0.5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0" name="Rectangle 8" descr=" 8"/>
          <p:cNvSpPr>
            <a:spLocks/>
          </p:cNvSpPr>
          <p:nvPr/>
        </p:nvSpPr>
        <p:spPr bwMode="auto">
          <a:xfrm>
            <a:off x="762000" y="2914710"/>
            <a:ext cx="71628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 </a:t>
            </a:r>
            <a:r>
              <a:rPr lang="en-GB" sz="2000" dirty="0">
                <a:solidFill>
                  <a:srgbClr val="FF0000"/>
                </a:solidFill>
              </a:rPr>
              <a:t>Example</a:t>
            </a:r>
            <a:r>
              <a:rPr lang="en-GB" sz="2000" dirty="0"/>
              <a:t>: </a:t>
            </a:r>
            <a:r>
              <a:rPr lang="en-GB" sz="2000" dirty="0" err="1"/>
              <a:t>rosrun</a:t>
            </a:r>
            <a:r>
              <a:rPr lang="en-GB" sz="2000" dirty="0"/>
              <a:t> </a:t>
            </a:r>
            <a:r>
              <a:rPr lang="en-GB" sz="2000" dirty="0" err="1" smtClean="0"/>
              <a:t>cmd_vel_publisher</a:t>
            </a:r>
            <a:r>
              <a:rPr lang="en-GB" sz="2000" dirty="0"/>
              <a:t> </a:t>
            </a:r>
            <a:r>
              <a:rPr lang="en-GB" sz="2000" dirty="0" err="1"/>
              <a:t>cmd_vel_publisher_node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1697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GB" dirty="0" smtClean="0"/>
              <a:t>Practice with </a:t>
            </a:r>
            <a:r>
              <a:rPr lang="en-GB" dirty="0" err="1" smtClean="0"/>
              <a:t>rosrun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hardware abstraction and low-level device control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programming language independence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altLang="zh-CN" dirty="0"/>
              <a:t>implementation of a wide range of commonly used tools and algorithms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 passing between processes (OS-independent)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standardised package management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useful set of shell commands and utilities with tab completion</a:t>
            </a:r>
          </a:p>
          <a:p>
            <a:pPr>
              <a:buChar char=" 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GB" dirty="0" smtClean="0"/>
              <a:t>Practice with </a:t>
            </a:r>
            <a:r>
              <a:rPr lang="en-GB" dirty="0" err="1" smtClean="0"/>
              <a:t>rosrun</a:t>
            </a:r>
            <a:endParaRPr lang="en-GB" dirty="0"/>
          </a:p>
        </p:txBody>
      </p:sp>
      <p:sp>
        <p:nvSpPr>
          <p:cNvPr id="3" name="Rectangle 2" descr=" 5"/>
          <p:cNvSpPr/>
          <p:nvPr/>
        </p:nvSpPr>
        <p:spPr>
          <a:xfrm>
            <a:off x="375082" y="1447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with </a:t>
            </a:r>
            <a:r>
              <a:rPr lang="en-GB" sz="2400" b="1" dirty="0" err="1" smtClean="0"/>
              <a:t>turtlesim_node</a:t>
            </a:r>
            <a:endParaRPr lang="en-GB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GB" dirty="0" smtClean="0"/>
              <a:t>Practice with </a:t>
            </a:r>
            <a:r>
              <a:rPr lang="en-GB" dirty="0" err="1" smtClean="0"/>
              <a:t>rosrun</a:t>
            </a:r>
            <a:endParaRPr lang="en-GB" dirty="0"/>
          </a:p>
        </p:txBody>
      </p:sp>
      <p:pic>
        <p:nvPicPr>
          <p:cNvPr id="5" name="Picture 2" descr=" 819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403" b="2451"/>
          <a:stretch/>
        </p:blipFill>
        <p:spPr bwMode="auto">
          <a:xfrm>
            <a:off x="1828800" y="2362200"/>
            <a:ext cx="4536489" cy="42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 descr=" 5"/>
          <p:cNvSpPr/>
          <p:nvPr/>
        </p:nvSpPr>
        <p:spPr>
          <a:xfrm>
            <a:off x="375082" y="1447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with </a:t>
            </a:r>
            <a:r>
              <a:rPr lang="en-GB" sz="2400" b="1" dirty="0" err="1" smtClean="0"/>
              <a:t>turtlesim_node</a:t>
            </a:r>
            <a:endParaRPr lang="en-GB" sz="2400" b="1" dirty="0" smtClean="0"/>
          </a:p>
        </p:txBody>
      </p:sp>
      <p:sp>
        <p:nvSpPr>
          <p:cNvPr id="4" name="Rectangle 8" descr=" 6"/>
          <p:cNvSpPr>
            <a:spLocks/>
          </p:cNvSpPr>
          <p:nvPr/>
        </p:nvSpPr>
        <p:spPr bwMode="auto">
          <a:xfrm>
            <a:off x="1228078" y="1896122"/>
            <a:ext cx="563584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 $ </a:t>
            </a:r>
            <a:r>
              <a:rPr lang="en-GB" sz="2000" dirty="0" err="1"/>
              <a:t>rosrun</a:t>
            </a:r>
            <a:r>
              <a:rPr lang="en-GB" sz="2000" dirty="0"/>
              <a:t> </a:t>
            </a:r>
            <a:r>
              <a:rPr lang="en-GB" sz="2000" dirty="0" err="1"/>
              <a:t>turtlesim</a:t>
            </a:r>
            <a:r>
              <a:rPr lang="en-GB" sz="2000" dirty="0"/>
              <a:t> </a:t>
            </a:r>
            <a:r>
              <a:rPr lang="en-GB" sz="2000" dirty="0" err="1"/>
              <a:t>turtlesim_node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GB" dirty="0"/>
              <a:t>Practice with </a:t>
            </a:r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GB" dirty="0"/>
              <a:t>Practice with </a:t>
            </a:r>
            <a:r>
              <a:rPr lang="en-GB" dirty="0" err="1"/>
              <a:t>rosrun</a:t>
            </a:r>
            <a:endParaRPr lang="en-GB" dirty="0"/>
          </a:p>
        </p:txBody>
      </p:sp>
      <p:sp>
        <p:nvSpPr>
          <p:cNvPr id="3" name="Rectangle 2" descr=" 5"/>
          <p:cNvSpPr/>
          <p:nvPr/>
        </p:nvSpPr>
        <p:spPr>
          <a:xfrm>
            <a:off x="914400" y="1457417"/>
            <a:ext cx="541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with </a:t>
            </a:r>
            <a:r>
              <a:rPr lang="en-GB" sz="2400" b="1" dirty="0" err="1" smtClean="0"/>
              <a:t>turtlesim_teleop_key</a:t>
            </a:r>
            <a:endParaRPr lang="en-GB" sz="2400" b="1" dirty="0" smtClean="0"/>
          </a:p>
          <a:p>
            <a:r>
              <a:rPr lang="en-GB" sz="2400" b="1" dirty="0" smtClean="0"/>
              <a:t>     </a:t>
            </a:r>
            <a:r>
              <a:rPr lang="en-GB" sz="2000" dirty="0" smtClean="0"/>
              <a:t>Using the arrow keys to drive the robot</a:t>
            </a: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GB" dirty="0"/>
              <a:t>Practice with </a:t>
            </a:r>
            <a:r>
              <a:rPr lang="en-GB" dirty="0" err="1"/>
              <a:t>rosrun</a:t>
            </a:r>
            <a:endParaRPr lang="en-GB" dirty="0"/>
          </a:p>
        </p:txBody>
      </p:sp>
      <p:pic>
        <p:nvPicPr>
          <p:cNvPr id="5" name="Picture 2" descr=" 717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" b="2206"/>
          <a:stretch/>
        </p:blipFill>
        <p:spPr bwMode="auto">
          <a:xfrm>
            <a:off x="1752600" y="2667000"/>
            <a:ext cx="4419600" cy="40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 descr=" 5"/>
          <p:cNvSpPr/>
          <p:nvPr/>
        </p:nvSpPr>
        <p:spPr>
          <a:xfrm>
            <a:off x="914400" y="1457417"/>
            <a:ext cx="541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GB" sz="2400" b="1" dirty="0" err="1" smtClean="0"/>
              <a:t>rosrun</a:t>
            </a:r>
            <a:r>
              <a:rPr lang="en-GB" sz="2400" b="1" dirty="0" smtClean="0"/>
              <a:t> with </a:t>
            </a:r>
            <a:r>
              <a:rPr lang="en-GB" sz="2400" b="1" dirty="0" err="1" smtClean="0"/>
              <a:t>turtlesim_teleop_key</a:t>
            </a:r>
            <a:endParaRPr lang="en-GB" sz="2400" b="1" dirty="0" smtClean="0"/>
          </a:p>
          <a:p>
            <a:r>
              <a:rPr lang="en-GB" sz="2400" b="1" dirty="0" smtClean="0"/>
              <a:t>     </a:t>
            </a:r>
            <a:r>
              <a:rPr lang="en-GB" sz="2000" dirty="0" smtClean="0"/>
              <a:t>Using the arrow keys to drive the robot</a:t>
            </a:r>
            <a:endParaRPr lang="en-GB" sz="2400" dirty="0" smtClean="0"/>
          </a:p>
        </p:txBody>
      </p:sp>
      <p:sp>
        <p:nvSpPr>
          <p:cNvPr id="4" name="Rectangle 8" descr=" 6"/>
          <p:cNvSpPr>
            <a:spLocks/>
          </p:cNvSpPr>
          <p:nvPr/>
        </p:nvSpPr>
        <p:spPr bwMode="auto">
          <a:xfrm>
            <a:off x="1295400" y="2227556"/>
            <a:ext cx="563584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/>
              <a:t> $ </a:t>
            </a:r>
            <a:r>
              <a:rPr lang="en-GB" sz="2000" dirty="0" err="1"/>
              <a:t>rosrun</a:t>
            </a:r>
            <a:r>
              <a:rPr lang="en-GB" sz="2000" dirty="0"/>
              <a:t> </a:t>
            </a:r>
            <a:r>
              <a:rPr lang="en-GB" sz="2000" dirty="0" err="1"/>
              <a:t>turtlesim</a:t>
            </a:r>
            <a:r>
              <a:rPr lang="en-GB" sz="2000" dirty="0"/>
              <a:t> </a:t>
            </a:r>
            <a:r>
              <a:rPr lang="en-GB" sz="2000" dirty="0" err="1" smtClean="0"/>
              <a:t>turtle_teleop_key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kill     </a:t>
            </a:r>
            <a:r>
              <a:rPr lang="en-GB" sz="2000" smtClean="0">
                <a:latin typeface="Constantia"/>
              </a:rPr>
              <a:t>kill a running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kill     </a:t>
            </a:r>
            <a:r>
              <a:rPr lang="en-GB" sz="2000" smtClean="0">
                <a:latin typeface="Constantia"/>
              </a:rPr>
              <a:t>kill a running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list     </a:t>
            </a:r>
            <a:r>
              <a:rPr lang="en-GB" sz="2000" smtClean="0">
                <a:latin typeface="Constantia"/>
              </a:rPr>
              <a:t>list active nodes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kill     </a:t>
            </a:r>
            <a:r>
              <a:rPr lang="en-GB" sz="2000" smtClean="0">
                <a:latin typeface="Constantia"/>
              </a:rPr>
              <a:t>kill a running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list     </a:t>
            </a:r>
            <a:r>
              <a:rPr lang="en-GB" sz="2000" smtClean="0">
                <a:latin typeface="Constantia"/>
              </a:rPr>
              <a:t>list active nodes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machine   </a:t>
            </a:r>
            <a:r>
              <a:rPr lang="en-GB" sz="2000" smtClean="0">
                <a:latin typeface="Constantia"/>
              </a:rPr>
              <a:t>list nodes running on a machines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kill     </a:t>
            </a:r>
            <a:r>
              <a:rPr lang="en-GB" sz="2000" smtClean="0">
                <a:latin typeface="Constantia"/>
              </a:rPr>
              <a:t>kill a running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list     </a:t>
            </a:r>
            <a:r>
              <a:rPr lang="en-GB" sz="2000" smtClean="0">
                <a:latin typeface="Constantia"/>
              </a:rPr>
              <a:t>list active nodes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machine   </a:t>
            </a:r>
            <a:r>
              <a:rPr lang="en-GB" sz="2000" smtClean="0">
                <a:latin typeface="Constantia"/>
              </a:rPr>
              <a:t>list nodes running on a machines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ping     </a:t>
            </a:r>
            <a:r>
              <a:rPr lang="en-GB" sz="2000" smtClean="0">
                <a:latin typeface="Constantia"/>
              </a:rPr>
              <a:t>test connectivity to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pPr>
              <a:buChar char=" "/>
            </a:pPr>
            <a:r>
              <a:rPr lang="fr-FR" smtClean="0"/>
              <a:t>                       </a:t>
            </a:r>
            <a:endParaRPr lang="fr-FR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</a:t>
            </a:r>
            <a:endParaRPr lang="en-GB" dirty="0" smtClean="0"/>
          </a:p>
          <a:p>
            <a:endParaRPr lang="en-GB" dirty="0" smtClean="0"/>
          </a:p>
          <a:p>
            <a:pPr>
              <a:buChar char=" "/>
            </a:pPr>
            <a:r>
              <a:rPr lang="fr-FR" smtClean="0"/>
              <a:t>                              </a:t>
            </a:r>
            <a:endParaRPr lang="fr-FR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</a:t>
            </a:r>
            <a:endParaRPr lang="en-GB" dirty="0"/>
          </a:p>
        </p:txBody>
      </p:sp>
      <p:sp>
        <p:nvSpPr>
          <p:cNvPr id="5" name="Title 4" descr=" 5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GB" dirty="0"/>
              <a:t>ROS concepts and components</a:t>
            </a:r>
          </a:p>
        </p:txBody>
      </p:sp>
      <p:sp>
        <p:nvSpPr>
          <p:cNvPr id="6" name="Rectangle 5" descr=" 6"/>
          <p:cNvSpPr/>
          <p:nvPr/>
        </p:nvSpPr>
        <p:spPr>
          <a:xfrm>
            <a:off x="457200" y="1524000"/>
            <a:ext cx="3170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ROS client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375082" y="228600"/>
            <a:ext cx="8229600" cy="1143000"/>
          </a:xfrm>
        </p:spPr>
        <p:txBody>
          <a:bodyPr/>
          <a:lstStyle/>
          <a:p>
            <a:r>
              <a:rPr lang="en-GB" dirty="0" err="1"/>
              <a:t>rosnode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04800" y="1420071"/>
            <a:ext cx="8610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kill     </a:t>
            </a:r>
            <a:r>
              <a:rPr lang="en-GB" sz="2000" smtClean="0">
                <a:latin typeface="Constantia"/>
              </a:rPr>
              <a:t>kill a running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list     </a:t>
            </a:r>
            <a:r>
              <a:rPr lang="en-GB" sz="2000" smtClean="0">
                <a:latin typeface="Constantia"/>
              </a:rPr>
              <a:t>list active nodes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 machine   </a:t>
            </a:r>
            <a:r>
              <a:rPr lang="en-GB" sz="2000" smtClean="0">
                <a:latin typeface="Constantia"/>
              </a:rPr>
              <a:t>list nodes running on a machines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ping     </a:t>
            </a:r>
            <a:r>
              <a:rPr lang="en-GB" sz="2000" smtClean="0">
                <a:latin typeface="Constantia"/>
              </a:rPr>
              <a:t>test connectivity to node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rosnode info     </a:t>
            </a:r>
            <a:r>
              <a:rPr lang="en-GB" sz="2000" smtClean="0">
                <a:latin typeface="Constantia"/>
              </a:rPr>
              <a:t>print information about node</a:t>
            </a:r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2000" smtClean="0"/>
              <a:t>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echo   </a:t>
            </a:r>
            <a:r>
              <a:rPr lang="en-GB" sz="200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echo   </a:t>
            </a:r>
            <a:r>
              <a:rPr lang="en-GB" sz="200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find    </a:t>
            </a:r>
            <a:r>
              <a:rPr lang="en-GB" sz="2000" smtClean="0">
                <a:latin typeface="Constantia"/>
              </a:rPr>
              <a:t>find topics by type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echo   </a:t>
            </a:r>
            <a:r>
              <a:rPr lang="en-GB" sz="200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find    </a:t>
            </a:r>
            <a:r>
              <a:rPr lang="en-GB" sz="2000" smtClean="0">
                <a:latin typeface="Constantia"/>
              </a:rPr>
              <a:t>find topics by type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hz       </a:t>
            </a:r>
            <a:r>
              <a:rPr lang="en-GB" sz="2000" smtClean="0">
                <a:latin typeface="Constantia"/>
              </a:rPr>
              <a:t>display publishing rate of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smtClean="0"/>
              <a:t>                                    </a:t>
            </a:r>
            <a:endParaRPr lang="en-GB" sz="2000" dirty="0" smtClean="0"/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6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rostopic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</a:t>
            </a: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bw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   </a:t>
            </a:r>
            <a:r>
              <a:rPr lang="en-GB" sz="2000" dirty="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rostopic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echo   </a:t>
            </a:r>
            <a:r>
              <a:rPr lang="en-GB" sz="2000" dirty="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rostopic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find    </a:t>
            </a:r>
            <a:r>
              <a:rPr lang="en-GB" sz="2000" dirty="0" err="1" smtClean="0">
                <a:latin typeface="Constantia"/>
              </a:rPr>
              <a:t>find</a:t>
            </a:r>
            <a:r>
              <a:rPr lang="en-GB" sz="2000" dirty="0" smtClean="0">
                <a:latin typeface="Constantia"/>
              </a:rPr>
              <a:t> topics by type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rostopic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</a:t>
            </a: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hz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     </a:t>
            </a:r>
            <a:r>
              <a:rPr lang="en-GB" sz="2000" dirty="0" smtClean="0">
                <a:latin typeface="Constantia"/>
              </a:rPr>
              <a:t>display publishing rate of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dirty="0" err="1" smtClean="0">
                <a:latin typeface="Times New Roman"/>
                <a:cs typeface="Times New Roman" panose="02020603050405020304" pitchFamily="18" charset="0"/>
              </a:rPr>
              <a:t>rostopic</a:t>
            </a:r>
            <a:r>
              <a:rPr lang="en-GB" sz="2000" b="1" dirty="0" smtClean="0">
                <a:latin typeface="Times New Roman"/>
                <a:cs typeface="Times New Roman" panose="02020603050405020304" pitchFamily="18" charset="0"/>
              </a:rPr>
              <a:t>  info     </a:t>
            </a:r>
            <a:r>
              <a:rPr lang="en-GB" sz="2000" dirty="0" smtClean="0">
                <a:latin typeface="Constantia"/>
              </a:rPr>
              <a:t>print information about active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sz="2000" dirty="0" smtClean="0"/>
              <a:t>                                    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dirty="0" smtClean="0"/>
              <a:t>                     </a:t>
            </a:r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echo   </a:t>
            </a:r>
            <a:r>
              <a:rPr lang="en-GB" sz="200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find    </a:t>
            </a:r>
            <a:r>
              <a:rPr lang="en-GB" sz="2000" smtClean="0">
                <a:latin typeface="Constantia"/>
              </a:rPr>
              <a:t>find topics by type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hz       </a:t>
            </a:r>
            <a:r>
              <a:rPr lang="en-GB" sz="2000" smtClean="0">
                <a:latin typeface="Constantia"/>
              </a:rPr>
              <a:t>display publishing rate of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info     </a:t>
            </a:r>
            <a:r>
              <a:rPr lang="en-GB" sz="2000" smtClean="0">
                <a:latin typeface="Constantia"/>
              </a:rPr>
              <a:t>print information about active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list       </a:t>
            </a:r>
            <a:r>
              <a:rPr lang="en-GB" sz="2000" smtClean="0">
                <a:latin typeface="Constantia"/>
              </a:rPr>
              <a:t>print informaion about active topics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 "/>
            </a:pPr>
            <a:r>
              <a:rPr lang="en-GB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2000" smtClean="0"/>
              <a:t>                     </a:t>
            </a:r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4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91312"/>
            <a:ext cx="8229600" cy="8564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4" name="Rectangle 3" descr=" 4"/>
          <p:cNvSpPr/>
          <p:nvPr/>
        </p:nvSpPr>
        <p:spPr>
          <a:xfrm>
            <a:off x="375082" y="1371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smtClean="0"/>
              <a:t>The current list of supported commands are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bw     </a:t>
            </a:r>
            <a:r>
              <a:rPr lang="en-GB" sz="2000" smtClean="0">
                <a:latin typeface="Constantia"/>
              </a:rPr>
              <a:t>display bandwidth used by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echo   </a:t>
            </a:r>
            <a:r>
              <a:rPr lang="en-GB" sz="2000" smtClean="0">
                <a:latin typeface="Constantia"/>
              </a:rPr>
              <a:t>print messages to screen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find    </a:t>
            </a:r>
            <a:r>
              <a:rPr lang="en-GB" sz="2000" smtClean="0">
                <a:latin typeface="Constantia"/>
              </a:rPr>
              <a:t>find topics by type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hz       </a:t>
            </a:r>
            <a:r>
              <a:rPr lang="en-GB" sz="2000" smtClean="0">
                <a:latin typeface="Constantia"/>
              </a:rPr>
              <a:t>display publishing rate of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info     </a:t>
            </a:r>
            <a:r>
              <a:rPr lang="en-GB" sz="2000" smtClean="0">
                <a:latin typeface="Constantia"/>
              </a:rPr>
              <a:t>print information about active topic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list       </a:t>
            </a:r>
            <a:r>
              <a:rPr lang="en-GB" sz="2000" smtClean="0">
                <a:latin typeface="Constantia"/>
              </a:rPr>
              <a:t>print informaion about active topics</a:t>
            </a:r>
          </a:p>
          <a:p>
            <a:pPr marL="800100" lvl="1" indent="-34290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GB" sz="2000" b="1" smtClean="0">
                <a:latin typeface="Times New Roman"/>
                <a:cs typeface="Times New Roman" panose="02020603050405020304" pitchFamily="18" charset="0"/>
              </a:rPr>
              <a:t>rostopic  pub     </a:t>
            </a:r>
            <a:r>
              <a:rPr lang="en-GB" sz="2000" smtClean="0">
                <a:latin typeface="Constantia"/>
              </a:rPr>
              <a:t>publish data to topic</a:t>
            </a:r>
          </a:p>
          <a:p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fr-FR" smtClean="0">
                <a:latin typeface="Constantia"/>
              </a:rPr>
              <a:t>Main client libraries: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Python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c++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Lisp</a:t>
            </a:r>
          </a:p>
          <a:p>
            <a:endParaRPr lang="en-GB" dirty="0" smtClean="0"/>
          </a:p>
          <a:p>
            <a:pPr>
              <a:buChar char=" "/>
            </a:pPr>
            <a:r>
              <a:rPr lang="fr-FR" smtClean="0"/>
              <a:t>                              </a:t>
            </a:r>
            <a:endParaRPr lang="fr-FR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</a:t>
            </a:r>
            <a:endParaRPr lang="en-GB" dirty="0"/>
          </a:p>
        </p:txBody>
      </p:sp>
      <p:sp>
        <p:nvSpPr>
          <p:cNvPr id="5" name="Title 4" descr=" 5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GB" dirty="0"/>
              <a:t>ROS concepts and components</a:t>
            </a:r>
          </a:p>
        </p:txBody>
      </p:sp>
      <p:sp>
        <p:nvSpPr>
          <p:cNvPr id="6" name="Rectangle 5" descr=" 6"/>
          <p:cNvSpPr/>
          <p:nvPr/>
        </p:nvSpPr>
        <p:spPr>
          <a:xfrm>
            <a:off x="457200" y="1524000"/>
            <a:ext cx="3170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ROS client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0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sp>
        <p:nvSpPr>
          <p:cNvPr id="3" name="Rectangle 2" descr=" 5"/>
          <p:cNvSpPr/>
          <p:nvPr/>
        </p:nvSpPr>
        <p:spPr>
          <a:xfrm>
            <a:off x="375082" y="1143000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GB" sz="2400" b="1" dirty="0" err="1" smtClean="0"/>
              <a:t>rostopic</a:t>
            </a:r>
            <a:r>
              <a:rPr lang="en-GB" sz="2400" b="1" dirty="0" smtClean="0"/>
              <a:t> pub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 $ </a:t>
            </a:r>
            <a:r>
              <a:rPr lang="en-GB" sz="2000" dirty="0" err="1" smtClean="0"/>
              <a:t>rostopic</a:t>
            </a:r>
            <a:r>
              <a:rPr lang="en-GB" sz="2000" dirty="0" smtClean="0"/>
              <a:t> pub [topic] [</a:t>
            </a:r>
            <a:r>
              <a:rPr lang="en-GB" sz="2000" dirty="0" err="1" smtClean="0"/>
              <a:t>msg_type</a:t>
            </a:r>
            <a:r>
              <a:rPr lang="en-GB" sz="2000" dirty="0" smtClean="0"/>
              <a:t>] [</a:t>
            </a:r>
            <a:r>
              <a:rPr lang="en-GB" sz="2000" dirty="0" err="1" smtClean="0"/>
              <a:t>arg</a:t>
            </a:r>
            <a:r>
              <a:rPr lang="en-GB" sz="2000" dirty="0" smtClean="0"/>
              <a:t>]</a:t>
            </a:r>
          </a:p>
          <a:p>
            <a:endParaRPr lang="en-GB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32688"/>
          </a:xfrm>
        </p:spPr>
        <p:txBody>
          <a:bodyPr/>
          <a:lstStyle/>
          <a:p>
            <a:r>
              <a:rPr lang="en-GB" dirty="0" err="1" smtClean="0"/>
              <a:t>rostopic</a:t>
            </a:r>
            <a:endParaRPr lang="en-GB" dirty="0"/>
          </a:p>
        </p:txBody>
      </p:sp>
      <p:pic>
        <p:nvPicPr>
          <p:cNvPr id="5" name="Picture 2" descr=" 61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62943"/>
            <a:ext cx="4424516" cy="391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 descr=" 5"/>
          <p:cNvSpPr/>
          <p:nvPr/>
        </p:nvSpPr>
        <p:spPr>
          <a:xfrm>
            <a:off x="375082" y="1143000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GB" sz="2400" b="1" dirty="0" err="1" smtClean="0"/>
              <a:t>rostopic</a:t>
            </a:r>
            <a:r>
              <a:rPr lang="en-GB" sz="2400" b="1" dirty="0" smtClean="0"/>
              <a:t> pub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 $ </a:t>
            </a:r>
            <a:r>
              <a:rPr lang="en-GB" sz="2000" dirty="0" err="1" smtClean="0"/>
              <a:t>rostopic</a:t>
            </a:r>
            <a:r>
              <a:rPr lang="en-GB" sz="2000" dirty="0" smtClean="0"/>
              <a:t> pub [topic] [</a:t>
            </a:r>
            <a:r>
              <a:rPr lang="en-GB" sz="2000" dirty="0" err="1" smtClean="0"/>
              <a:t>msg_type</a:t>
            </a:r>
            <a:r>
              <a:rPr lang="en-GB" sz="2000" dirty="0" smtClean="0"/>
              <a:t>] [</a:t>
            </a:r>
            <a:r>
              <a:rPr lang="en-GB" sz="2000" dirty="0" err="1" smtClean="0"/>
              <a:t>arg</a:t>
            </a:r>
            <a:r>
              <a:rPr lang="en-GB" sz="2000" dirty="0" smtClean="0"/>
              <a:t>]</a:t>
            </a:r>
          </a:p>
          <a:p>
            <a:endParaRPr lang="en-GB" sz="2000" dirty="0" smtClean="0"/>
          </a:p>
        </p:txBody>
      </p:sp>
      <p:sp>
        <p:nvSpPr>
          <p:cNvPr id="4" name="Rectangle 8" descr=" 6"/>
          <p:cNvSpPr>
            <a:spLocks/>
          </p:cNvSpPr>
          <p:nvPr/>
        </p:nvSpPr>
        <p:spPr bwMode="auto">
          <a:xfrm>
            <a:off x="383960" y="2035175"/>
            <a:ext cx="86106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333333"/>
                </a:solidFill>
                <a:latin typeface="Arial Unicode MS" panose="020B0604020202020204" pitchFamily="34" charset="-122"/>
                <a:ea typeface="courier"/>
              </a:rPr>
              <a:t>rostopic pub /turtle1/cmd_vel geometry_msgs/Twist -r 1 -- </a:t>
            </a:r>
            <a:r>
              <a:rPr lang="en-US" altLang="zh-CN" sz="2000" dirty="0" smtClean="0">
                <a:solidFill>
                  <a:srgbClr val="333333"/>
                </a:solidFill>
                <a:latin typeface="Arial Unicode MS" panose="020B0604020202020204" pitchFamily="34" charset="-122"/>
                <a:ea typeface="courier"/>
              </a:rPr>
              <a:t> </a:t>
            </a:r>
            <a:r>
              <a:rPr lang="zh-CN" altLang="zh-CN" sz="2000" dirty="0" smtClean="0">
                <a:solidFill>
                  <a:srgbClr val="333333"/>
                </a:solidFill>
                <a:latin typeface="Arial Unicode MS" panose="020B0604020202020204" pitchFamily="34" charset="-122"/>
                <a:ea typeface="courier"/>
              </a:rPr>
              <a:t>'[</a:t>
            </a:r>
            <a:r>
              <a:rPr lang="zh-CN" altLang="zh-CN" sz="2000" dirty="0">
                <a:solidFill>
                  <a:srgbClr val="333333"/>
                </a:solidFill>
                <a:latin typeface="Arial Unicode MS" panose="020B0604020202020204" pitchFamily="34" charset="-122"/>
                <a:ea typeface="courier"/>
              </a:rPr>
              <a:t>2.0, 0.0, 0.0]' '[0.0, 0.0, 1.8]'</a:t>
            </a:r>
            <a:r>
              <a:rPr lang="zh-CN" altLang="zh-CN" sz="2000" dirty="0"/>
              <a:t> </a:t>
            </a:r>
            <a:endParaRPr lang="zh-CN" altLang="zh-CN" sz="4800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Development </a:t>
            </a:r>
            <a:r>
              <a:rPr lang="en-US" altLang="zh-CN" dirty="0" smtClean="0"/>
              <a:t>Procedures</a:t>
            </a:r>
            <a:endParaRPr lang="en-US" altLang="zh-CN" dirty="0"/>
          </a:p>
        </p:txBody>
      </p:sp>
      <p:sp>
        <p:nvSpPr>
          <p:cNvPr id="5123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3048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Create a new catkin workspace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Create a new ROS package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Download and configure Eclipse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Create Eclipse project file for your package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Import package into Eclipse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Write the code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Update the make file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Build the package</a:t>
            </a:r>
          </a:p>
          <a:p>
            <a:pPr>
              <a:buFont typeface="Arial" pitchFamily="34" charset="0"/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0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catkin Workspace</a:t>
            </a:r>
          </a:p>
        </p:txBody>
      </p:sp>
      <p:sp>
        <p:nvSpPr>
          <p:cNvPr id="614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498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 workspace </a:t>
            </a:r>
            <a:r>
              <a:rPr lang="en-US" altLang="zh-CN" dirty="0" smtClean="0"/>
              <a:t>is a directory in </a:t>
            </a:r>
            <a:r>
              <a:rPr lang="en-US" altLang="zh-CN" dirty="0"/>
              <a:t>which one or more catkin packages can be </a:t>
            </a:r>
            <a:r>
              <a:rPr lang="en-US" altLang="zh-CN" dirty="0" smtClean="0"/>
              <a:t>built.</a:t>
            </a:r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A basic workspace looks like this:</a:t>
            </a:r>
          </a:p>
        </p:txBody>
      </p:sp>
      <p:sp>
        <p:nvSpPr>
          <p:cNvPr id="7" name="Rectangle 6"/>
          <p:cNvSpPr/>
          <p:nvPr/>
        </p:nvSpPr>
        <p:spPr>
          <a:xfrm>
            <a:off x="545237" y="2861569"/>
            <a:ext cx="7391400" cy="405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/>
              <a:t>workspace_folder</a:t>
            </a:r>
            <a:r>
              <a:rPr lang="en-GB" sz="1100" dirty="0"/>
              <a:t>/       </a:t>
            </a:r>
            <a:r>
              <a:rPr lang="en-GB" sz="1100" dirty="0" smtClean="0"/>
              <a:t>            -- WORKSPACE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build/                       -- BUILD </a:t>
            </a:r>
            <a:r>
              <a:rPr lang="en-GB" sz="1100" dirty="0"/>
              <a:t>SPACE </a:t>
            </a:r>
            <a:r>
              <a:rPr lang="en-GB" sz="1100" dirty="0" err="1"/>
              <a:t>CMake</a:t>
            </a:r>
            <a:r>
              <a:rPr lang="en-GB" sz="1100" dirty="0"/>
              <a:t> is invoked to build the catkin packages in the source </a:t>
            </a:r>
            <a:r>
              <a:rPr lang="en-GB" sz="1100" dirty="0" smtClean="0"/>
              <a:t>space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</a:t>
            </a:r>
            <a:r>
              <a:rPr lang="en-GB" sz="1100" dirty="0" err="1" smtClean="0"/>
              <a:t>devel</a:t>
            </a:r>
            <a:r>
              <a:rPr lang="en-GB" sz="1100" dirty="0"/>
              <a:t>/                       </a:t>
            </a:r>
            <a:r>
              <a:rPr lang="en-GB" sz="1100" dirty="0" smtClean="0"/>
              <a:t>-- DEVEL SPACE </a:t>
            </a:r>
            <a:r>
              <a:rPr lang="en-GB" sz="1100" dirty="0"/>
              <a:t>where built targets are placed prior to being installed</a:t>
            </a:r>
          </a:p>
          <a:p>
            <a:r>
              <a:rPr lang="en-GB" sz="1100" dirty="0" smtClean="0"/>
              <a:t>  </a:t>
            </a:r>
            <a:r>
              <a:rPr lang="en-GB" sz="1100" dirty="0" err="1"/>
              <a:t>src</a:t>
            </a:r>
            <a:r>
              <a:rPr lang="en-GB" sz="1100" dirty="0"/>
              <a:t>/                  </a:t>
            </a:r>
            <a:r>
              <a:rPr lang="en-GB" sz="1100" dirty="0" smtClean="0"/>
              <a:t>                        -- </a:t>
            </a:r>
            <a:r>
              <a:rPr lang="en-GB" sz="1100" dirty="0"/>
              <a:t>SOURCE SPACE</a:t>
            </a:r>
          </a:p>
          <a:p>
            <a:r>
              <a:rPr lang="en-GB" sz="1100" dirty="0"/>
              <a:t>    CMakeLists.txt       </a:t>
            </a:r>
            <a:r>
              <a:rPr lang="en-GB" sz="1100" dirty="0" smtClean="0"/>
              <a:t>              -- </a:t>
            </a:r>
            <a:r>
              <a:rPr lang="en-GB" sz="1100" dirty="0"/>
              <a:t>'</a:t>
            </a:r>
            <a:r>
              <a:rPr lang="en-GB" sz="1100" dirty="0" err="1"/>
              <a:t>Toplevel</a:t>
            </a:r>
            <a:r>
              <a:rPr lang="en-GB" sz="1100" dirty="0"/>
              <a:t>' </a:t>
            </a:r>
            <a:r>
              <a:rPr lang="en-GB" sz="1100" dirty="0" err="1"/>
              <a:t>CMake</a:t>
            </a:r>
            <a:r>
              <a:rPr lang="en-GB" sz="1100" dirty="0"/>
              <a:t> file, provided by catkin</a:t>
            </a:r>
          </a:p>
          <a:p>
            <a:r>
              <a:rPr lang="en-GB" sz="1100" dirty="0"/>
              <a:t>    package_1/</a:t>
            </a:r>
          </a:p>
          <a:p>
            <a:r>
              <a:rPr lang="en-GB" sz="1100" dirty="0"/>
              <a:t>      CMakeLists.txt    </a:t>
            </a:r>
            <a:r>
              <a:rPr lang="en-GB" sz="1100" dirty="0" smtClean="0"/>
              <a:t>               -- </a:t>
            </a:r>
            <a:r>
              <a:rPr lang="en-GB" sz="1100" dirty="0"/>
              <a:t>CMakeLists.txt file for package_1</a:t>
            </a:r>
          </a:p>
          <a:p>
            <a:r>
              <a:rPr lang="en-GB" sz="1100" dirty="0"/>
              <a:t>      package.xml        </a:t>
            </a:r>
            <a:r>
              <a:rPr lang="en-GB" sz="1100" dirty="0" smtClean="0"/>
              <a:t>               -- </a:t>
            </a:r>
            <a:r>
              <a:rPr lang="en-GB" sz="1100" dirty="0"/>
              <a:t>Package manifest for package_1</a:t>
            </a:r>
          </a:p>
          <a:p>
            <a:r>
              <a:rPr lang="en-GB" sz="1100" dirty="0"/>
              <a:t>    ...</a:t>
            </a:r>
          </a:p>
          <a:p>
            <a:r>
              <a:rPr lang="en-GB" sz="1100" dirty="0"/>
              <a:t>    </a:t>
            </a:r>
            <a:r>
              <a:rPr lang="en-GB" sz="1100" dirty="0" err="1"/>
              <a:t>package_n</a:t>
            </a:r>
            <a:r>
              <a:rPr lang="en-GB" sz="1100" dirty="0"/>
              <a:t>/</a:t>
            </a:r>
          </a:p>
          <a:p>
            <a:r>
              <a:rPr lang="en-GB" sz="1100" dirty="0"/>
              <a:t>      CMakeLists.txt   </a:t>
            </a:r>
            <a:r>
              <a:rPr lang="en-GB" sz="1100" dirty="0" smtClean="0"/>
              <a:t>                -- </a:t>
            </a:r>
            <a:r>
              <a:rPr lang="en-GB" sz="1100" dirty="0"/>
              <a:t>CMakeLists.txt file for </a:t>
            </a:r>
            <a:r>
              <a:rPr lang="en-GB" sz="1100" dirty="0" err="1"/>
              <a:t>package_n</a:t>
            </a:r>
            <a:endParaRPr lang="en-GB" sz="1100" dirty="0"/>
          </a:p>
          <a:p>
            <a:r>
              <a:rPr lang="en-GB" sz="1100" dirty="0"/>
              <a:t>      package.xml        </a:t>
            </a:r>
            <a:r>
              <a:rPr lang="en-GB" sz="1100" dirty="0" smtClean="0"/>
              <a:t>               -- </a:t>
            </a:r>
            <a:r>
              <a:rPr lang="en-GB" sz="1100" dirty="0"/>
              <a:t>Package manifest for </a:t>
            </a:r>
            <a:r>
              <a:rPr lang="en-GB" sz="1100" dirty="0" err="1" smtClean="0"/>
              <a:t>package_n</a:t>
            </a:r>
            <a:endParaRPr lang="en-GB" sz="1100" dirty="0" smtClean="0"/>
          </a:p>
          <a:p>
            <a:r>
              <a:rPr lang="en-GB" sz="1100" dirty="0"/>
              <a:t> </a:t>
            </a:r>
            <a:r>
              <a:rPr lang="en-GB" sz="1100" dirty="0" smtClean="0"/>
              <a:t>   </a:t>
            </a:r>
            <a:r>
              <a:rPr lang="en-GB" sz="1100" dirty="0" err="1" smtClean="0"/>
              <a:t>meta_package</a:t>
            </a:r>
            <a:r>
              <a:rPr lang="en-GB" sz="1100" dirty="0"/>
              <a:t>/    </a:t>
            </a:r>
            <a:r>
              <a:rPr lang="en-GB" sz="1100" dirty="0" smtClean="0"/>
              <a:t>                --</a:t>
            </a:r>
            <a:r>
              <a:rPr lang="en-GB" sz="1100" dirty="0"/>
              <a:t>collections of packages</a:t>
            </a:r>
            <a:endParaRPr lang="en-GB" sz="1100" dirty="0" smtClean="0"/>
          </a:p>
          <a:p>
            <a:r>
              <a:rPr lang="en-GB" sz="1100" dirty="0"/>
              <a:t> </a:t>
            </a:r>
            <a:r>
              <a:rPr lang="en-GB" sz="1100" dirty="0" smtClean="0"/>
              <a:t>       sub_package_1/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     CMakeLists.txt            -- </a:t>
            </a:r>
            <a:r>
              <a:rPr lang="en-GB" sz="1100" dirty="0"/>
              <a:t>CMakeLists.txt file for </a:t>
            </a:r>
            <a:r>
              <a:rPr lang="en-GB" sz="1100" dirty="0" smtClean="0"/>
              <a:t>sub_package_1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      package.xml               </a:t>
            </a:r>
            <a:r>
              <a:rPr lang="en-GB" sz="1100" dirty="0"/>
              <a:t>-- Package manifest for </a:t>
            </a:r>
            <a:r>
              <a:rPr lang="en-GB" sz="1100" dirty="0" smtClean="0"/>
              <a:t>sub_package_1</a:t>
            </a:r>
            <a:endParaRPr lang="en-GB" sz="1100" dirty="0"/>
          </a:p>
          <a:p>
            <a:r>
              <a:rPr lang="en-GB" sz="1100" dirty="0" smtClean="0"/>
              <a:t>        …</a:t>
            </a:r>
          </a:p>
          <a:p>
            <a:r>
              <a:rPr lang="en-GB" sz="1100" dirty="0" smtClean="0"/>
              <a:t>        </a:t>
            </a:r>
            <a:r>
              <a:rPr lang="en-GB" sz="1100" dirty="0" err="1" smtClean="0"/>
              <a:t>sub_package_n</a:t>
            </a:r>
            <a:r>
              <a:rPr lang="en-GB" sz="1100" dirty="0" smtClean="0"/>
              <a:t>/ 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      </a:t>
            </a:r>
            <a:r>
              <a:rPr lang="en-GB" sz="1100" dirty="0"/>
              <a:t>CMakeLists.txt          -- CMakeLists.txt file for </a:t>
            </a:r>
            <a:r>
              <a:rPr lang="en-GB" sz="1100" dirty="0" err="1" smtClean="0"/>
              <a:t>sub_package_n</a:t>
            </a:r>
            <a:endParaRPr lang="en-GB" sz="1100" dirty="0" smtClean="0"/>
          </a:p>
          <a:p>
            <a:r>
              <a:rPr lang="en-GB" sz="1100" dirty="0" smtClean="0"/>
              <a:t>              </a:t>
            </a:r>
            <a:r>
              <a:rPr lang="en-GB" sz="1100" dirty="0"/>
              <a:t>package.xml </a:t>
            </a:r>
            <a:r>
              <a:rPr lang="en-GB" sz="1100" dirty="0" smtClean="0"/>
              <a:t>              -- </a:t>
            </a:r>
            <a:r>
              <a:rPr lang="en-GB" sz="1100" dirty="0"/>
              <a:t>Package manifest for </a:t>
            </a:r>
            <a:r>
              <a:rPr lang="en-GB" sz="1100" dirty="0" err="1"/>
              <a:t>sub_package_n</a:t>
            </a:r>
            <a:endParaRPr lang="en-GB" sz="1100" dirty="0"/>
          </a:p>
          <a:p>
            <a:r>
              <a:rPr lang="en-GB" sz="1200" dirty="0"/>
              <a:t> </a:t>
            </a:r>
            <a:r>
              <a:rPr lang="en-GB" sz="1200" dirty="0" smtClean="0"/>
              <a:t>      </a:t>
            </a:r>
            <a:r>
              <a:rPr lang="en-GB" sz="1100" dirty="0" err="1" smtClean="0"/>
              <a:t>meta_package</a:t>
            </a:r>
            <a:r>
              <a:rPr lang="en-GB" sz="1100" dirty="0" smtClean="0"/>
              <a:t>/               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      package.xml              --</a:t>
            </a:r>
            <a:r>
              <a:rPr lang="en-GB" sz="1100" dirty="0"/>
              <a:t> Package manifest </a:t>
            </a:r>
            <a:r>
              <a:rPr lang="en-GB" sz="1100" dirty="0" smtClean="0"/>
              <a:t>indicating the </a:t>
            </a:r>
            <a:r>
              <a:rPr lang="en-GB" sz="1100" dirty="0" err="1" smtClean="0"/>
              <a:t>meta_package</a:t>
            </a:r>
            <a:endParaRPr lang="en-GB" sz="11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1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Creating a catkin Workspace</a:t>
            </a:r>
          </a:p>
        </p:txBody>
      </p:sp>
      <p:sp>
        <p:nvSpPr>
          <p:cNvPr id="7171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828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>
                <a:hlinkClick r:id="rId3"/>
              </a:rPr>
              <a:t>http://wiki.ros.org/catkin/Tutorials/create_a_workspace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Initially, the workspace will contain only the top-level CMakeLists.txt</a:t>
            </a:r>
          </a:p>
          <a:p>
            <a:pPr>
              <a:buBlip>
                <a:blip r:embed="rId2"/>
              </a:buBlip>
            </a:pPr>
            <a:r>
              <a:rPr lang="en-US" altLang="zh-CN" b="1" dirty="0" err="1"/>
              <a:t>catkin_make</a:t>
            </a:r>
            <a:r>
              <a:rPr lang="en-US" altLang="zh-CN" dirty="0"/>
              <a:t> command builds the workspace and all the packages within it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172" name="Rectangle 7"/>
          <p:cNvSpPr>
            <a:spLocks/>
          </p:cNvSpPr>
          <p:nvPr/>
        </p:nvSpPr>
        <p:spPr bwMode="auto">
          <a:xfrm>
            <a:off x="914400" y="2286000"/>
            <a:ext cx="6705600" cy="101600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$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mkdir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 -p ~/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catkin_ws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/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src</a:t>
            </a:r>
            <a:endParaRPr lang="en-US" altLang="zh-CN" sz="2000" dirty="0">
              <a:solidFill>
                <a:srgbClr val="4C4C4C"/>
              </a:solidFill>
              <a:latin typeface="Calibri" pitchFamily="34" charset="0"/>
              <a:sym typeface="Courier New" pitchFamily="49" charset="0"/>
            </a:endParaRPr>
          </a:p>
          <a:p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$ cd ~/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catkin_ws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/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src</a:t>
            </a:r>
            <a:endParaRPr lang="en-US" altLang="zh-CN" sz="2000" dirty="0">
              <a:solidFill>
                <a:srgbClr val="4C4C4C"/>
              </a:solidFill>
              <a:latin typeface="Calibri" pitchFamily="34" charset="0"/>
              <a:sym typeface="Courier New" pitchFamily="49" charset="0"/>
            </a:endParaRPr>
          </a:p>
          <a:p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$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catkin_init_workspace</a:t>
            </a:r>
            <a:endParaRPr lang="en-US" altLang="zh-CN" dirty="0"/>
          </a:p>
        </p:txBody>
      </p:sp>
      <p:sp>
        <p:nvSpPr>
          <p:cNvPr id="7173" name="Rectangle 8"/>
          <p:cNvSpPr>
            <a:spLocks/>
          </p:cNvSpPr>
          <p:nvPr/>
        </p:nvSpPr>
        <p:spPr bwMode="auto">
          <a:xfrm>
            <a:off x="990600" y="5105400"/>
            <a:ext cx="6705600" cy="70802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cd ~/catkin_ws</a:t>
            </a:r>
          </a:p>
          <a:p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sym typeface="Courier New" pitchFamily="49" charset="0"/>
              </a:rPr>
              <a:t>catkin_make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30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73075" y="2286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Resulting catkin </a:t>
            </a:r>
            <a:r>
              <a:rPr lang="en-US" altLang="zh-CN" dirty="0"/>
              <a:t>Workspace</a:t>
            </a:r>
          </a:p>
        </p:txBody>
      </p:sp>
      <p:sp>
        <p:nvSpPr>
          <p:cNvPr id="8195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The resulting build artifacts and executables are placed into the </a:t>
            </a:r>
            <a:r>
              <a:rPr lang="en-US" altLang="zh-CN" b="1" dirty="0" err="1"/>
              <a:t>devel</a:t>
            </a:r>
            <a:r>
              <a:rPr lang="en-US" altLang="zh-CN" dirty="0"/>
              <a:t> space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49935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The Package Manifest</a:t>
            </a:r>
          </a:p>
        </p:txBody>
      </p:sp>
      <p:sp>
        <p:nvSpPr>
          <p:cNvPr id="1126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304800" y="1676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XML file that defines properties about the package such as:</a:t>
            </a:r>
          </a:p>
          <a:p>
            <a:pPr lvl="1"/>
            <a:r>
              <a:rPr lang="en-US" altLang="zh-CN" dirty="0"/>
              <a:t>the package name</a:t>
            </a:r>
          </a:p>
          <a:p>
            <a:pPr lvl="1"/>
            <a:r>
              <a:rPr lang="en-US" altLang="zh-CN" dirty="0"/>
              <a:t>version numbers</a:t>
            </a:r>
          </a:p>
          <a:p>
            <a:pPr lvl="1"/>
            <a:r>
              <a:rPr lang="en-US" altLang="zh-CN" dirty="0"/>
              <a:t>authors</a:t>
            </a:r>
          </a:p>
          <a:p>
            <a:pPr lvl="1"/>
            <a:r>
              <a:rPr lang="en-US" altLang="zh-CN" dirty="0"/>
              <a:t>dependencies on other catkin packages</a:t>
            </a:r>
          </a:p>
          <a:p>
            <a:pPr>
              <a:buFont typeface="Arial" pitchFamily="34" charset="0"/>
              <a:buNone/>
            </a:pPr>
            <a:r>
              <a:rPr lang="en-US" altLang="zh-CN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5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The Package Manifest</a:t>
            </a:r>
          </a:p>
        </p:txBody>
      </p:sp>
      <p:sp>
        <p:nvSpPr>
          <p:cNvPr id="12291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323850" y="1498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Example for a package manifest: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8" y="1981200"/>
            <a:ext cx="75057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76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4572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Creating a ROS Package</a:t>
            </a:r>
          </a:p>
        </p:txBody>
      </p:sp>
      <p:sp>
        <p:nvSpPr>
          <p:cNvPr id="13315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342900" y="2108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>
                <a:hlinkClick r:id="rId3"/>
              </a:rPr>
              <a:t>http://wiki.ros.org/catkin/Tutorials/CreatingPackage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Change to the source directory of the workspace</a:t>
            </a:r>
          </a:p>
          <a:p>
            <a:pPr>
              <a:buFont typeface="Arial" pitchFamily="34" charset="0"/>
              <a:buNone/>
            </a:pPr>
            <a:r>
              <a:rPr lang="en-US" altLang="zh-CN" dirty="0"/>
              <a:t> </a:t>
            </a:r>
          </a:p>
          <a:p>
            <a:pPr>
              <a:buBlip>
                <a:blip r:embed="rId2"/>
              </a:buBlip>
            </a:pPr>
            <a:r>
              <a:rPr lang="en-US" altLang="zh-CN" b="1" dirty="0" err="1"/>
              <a:t>catkin_create_pkg</a:t>
            </a:r>
            <a:r>
              <a:rPr lang="en-US" altLang="zh-CN" dirty="0"/>
              <a:t> creates a new package</a:t>
            </a:r>
          </a:p>
          <a:p>
            <a:pPr lvl="1">
              <a:buFont typeface="Arial" pitchFamily="34" charset="0"/>
              <a:buNone/>
            </a:pPr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Example:</a:t>
            </a:r>
          </a:p>
          <a:p>
            <a:endParaRPr lang="en-US" altLang="zh-CN" dirty="0"/>
          </a:p>
        </p:txBody>
      </p:sp>
      <p:sp>
        <p:nvSpPr>
          <p:cNvPr id="13316" name="Rectangle 5"/>
          <p:cNvSpPr>
            <a:spLocks/>
          </p:cNvSpPr>
          <p:nvPr/>
        </p:nvSpPr>
        <p:spPr bwMode="auto">
          <a:xfrm>
            <a:off x="838200" y="403860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catkin_create_pkg &lt;package_name&gt; [depend1] [depend2] [depend3]</a:t>
            </a:r>
            <a:endParaRPr lang="en-US" altLang="zh-CN"/>
          </a:p>
        </p:txBody>
      </p:sp>
      <p:sp>
        <p:nvSpPr>
          <p:cNvPr id="13317" name="Rectangle 7"/>
          <p:cNvSpPr>
            <a:spLocks/>
          </p:cNvSpPr>
          <p:nvPr/>
        </p:nvSpPr>
        <p:spPr bwMode="auto">
          <a:xfrm>
            <a:off x="838200" y="502920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catkin_create_pkg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test_package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rospy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endParaRPr lang="en-US" altLang="zh-CN" dirty="0"/>
          </a:p>
        </p:txBody>
      </p:sp>
      <p:sp>
        <p:nvSpPr>
          <p:cNvPr id="13318" name="Rectangle 8"/>
          <p:cNvSpPr>
            <a:spLocks/>
          </p:cNvSpPr>
          <p:nvPr/>
        </p:nvSpPr>
        <p:spPr bwMode="auto">
          <a:xfrm>
            <a:off x="838200" y="310515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$cd ~/catkin_ws/src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76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IDEs</a:t>
            </a:r>
          </a:p>
        </p:txBody>
      </p:sp>
      <p:sp>
        <p:nvSpPr>
          <p:cNvPr id="14339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113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>
                <a:hlinkClick r:id="rId3"/>
              </a:rPr>
              <a:t>http://wiki.ros.org/IDEs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For building and running ROS programs from IDEs, the ROS environment has to be set up.</a:t>
            </a:r>
          </a:p>
          <a:p>
            <a:pPr lvl="1"/>
            <a:r>
              <a:rPr lang="en-US" altLang="zh-CN" dirty="0"/>
              <a:t>Running your IDE from your ROS-sourced shell should be the easiest way</a:t>
            </a:r>
          </a:p>
          <a:p>
            <a:pPr lvl="1"/>
            <a:r>
              <a:rPr lang="en-US" altLang="zh-CN" dirty="0"/>
              <a:t>Likewise, you can enhance your IDE's launcher icon to load your shells environment.</a:t>
            </a:r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39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fr-FR" smtClean="0">
                <a:latin typeface="Constantia"/>
              </a:rPr>
              <a:t>Main client libraries: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Python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c++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Lisp</a:t>
            </a:r>
          </a:p>
          <a:p>
            <a:endParaRPr lang="en-GB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fr-FR" smtClean="0">
                <a:latin typeface="Constantia"/>
              </a:rPr>
              <a:t>Experimental client libraries: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Java (with Android support)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Lua</a:t>
            </a:r>
          </a:p>
          <a:p>
            <a:pPr lvl="1">
              <a:buFont typeface="Wingdings" panose="05000000000000000000" pitchFamily="2" charset="2"/>
              <a:buChar char=" "/>
            </a:pPr>
            <a:endParaRPr lang="en-GB" dirty="0"/>
          </a:p>
        </p:txBody>
      </p:sp>
      <p:sp>
        <p:nvSpPr>
          <p:cNvPr id="5" name="Title 4" descr=" 5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GB" dirty="0"/>
              <a:t>ROS concepts and components</a:t>
            </a:r>
          </a:p>
        </p:txBody>
      </p:sp>
      <p:sp>
        <p:nvSpPr>
          <p:cNvPr id="6" name="Rectangle 5" descr=" 6"/>
          <p:cNvSpPr/>
          <p:nvPr/>
        </p:nvSpPr>
        <p:spPr>
          <a:xfrm>
            <a:off x="457200" y="1524000"/>
            <a:ext cx="3170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ROS client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Installing </a:t>
            </a:r>
            <a:r>
              <a:rPr lang="en-US" altLang="zh-CN" dirty="0" smtClean="0"/>
              <a:t>Eclipse- Installing JDK</a:t>
            </a:r>
            <a:endParaRPr lang="en-US" altLang="zh-CN" dirty="0"/>
          </a:p>
        </p:txBody>
      </p:sp>
      <p:sp>
        <p:nvSpPr>
          <p:cNvPr id="15363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600200"/>
            <a:ext cx="8991600" cy="457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 smtClean="0"/>
              <a:t>Download JDK 7 to ~/Downloads via: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dirty="0"/>
              <a:t>   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yunpan.cn/cwU9iUq9iz9KD</a:t>
            </a:r>
            <a:r>
              <a:rPr lang="en-US" altLang="zh-CN" dirty="0" smtClean="0"/>
              <a:t>  Password: </a:t>
            </a:r>
            <a:r>
              <a:rPr lang="en-US" altLang="zh-CN" dirty="0" err="1" smtClean="0"/>
              <a:t>fccc</a:t>
            </a:r>
            <a:endParaRPr lang="en-US" altLang="zh-CN" dirty="0" smtClean="0"/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 smtClean="0"/>
              <a:t>Extract it: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dirty="0" smtClean="0"/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/>
              <a:t>Move the extracted folder to 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/lib/</a:t>
            </a:r>
            <a:r>
              <a:rPr lang="en-US" altLang="zh-CN" dirty="0" err="1" smtClean="0"/>
              <a:t>jvm</a:t>
            </a:r>
            <a:endParaRPr lang="en-US" altLang="zh-CN" dirty="0" smtClean="0"/>
          </a:p>
          <a:p>
            <a:pPr marL="0" indent="0">
              <a:lnSpc>
                <a:spcPct val="80000"/>
              </a:lnSpc>
              <a:buNone/>
            </a:pPr>
            <a:endParaRPr lang="en-US" altLang="zh-CN" dirty="0" smtClean="0"/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/>
              <a:t> Create a file /etc/profile.d/oraclejdk.sh with the following content (adapt the paths to reflect the path where you stored your JDK):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80000"/>
              </a:lnSpc>
              <a:buNone/>
            </a:pPr>
            <a:endParaRPr lang="en-US" altLang="zh-CN" dirty="0"/>
          </a:p>
          <a:p>
            <a:pPr marL="0" indent="0">
              <a:lnSpc>
                <a:spcPct val="80000"/>
              </a:lnSpc>
              <a:buNone/>
            </a:pPr>
            <a:endParaRPr lang="en-US" altLang="zh-CN" dirty="0" smtClean="0"/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457200" y="2785646"/>
            <a:ext cx="5181600" cy="33855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/>
              <a:t>tar -</a:t>
            </a:r>
            <a:r>
              <a:rPr lang="en-US" altLang="zh-CN" sz="2000" dirty="0" err="1"/>
              <a:t>xf</a:t>
            </a:r>
            <a:r>
              <a:rPr lang="en-US" altLang="zh-CN" sz="2000" dirty="0"/>
              <a:t> jdk-7u79-linux-x64.gz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421341" y="4943557"/>
            <a:ext cx="8494059" cy="164352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export J2SDKDIR=/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</a:t>
            </a:r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export J2REDIR=/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/oracle_jdk7/</a:t>
            </a:r>
            <a:r>
              <a:rPr lang="en-US" altLang="zh-CN" dirty="0" err="1"/>
              <a:t>jre</a:t>
            </a:r>
            <a:endParaRPr lang="en-US" altLang="zh-CN" dirty="0"/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export PATH=$PATH:/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/oracle_jdk7/bin:/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/oracle_jdk7/</a:t>
            </a:r>
            <a:r>
              <a:rPr lang="en-US" altLang="zh-CN" dirty="0" err="1"/>
              <a:t>db</a:t>
            </a:r>
            <a:r>
              <a:rPr lang="en-US" altLang="zh-CN" dirty="0"/>
              <a:t>/bin:/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/oracle_jdk7/</a:t>
            </a:r>
            <a:r>
              <a:rPr lang="en-US" altLang="zh-CN" dirty="0" err="1"/>
              <a:t>jre</a:t>
            </a:r>
            <a:r>
              <a:rPr lang="en-US" altLang="zh-CN" dirty="0"/>
              <a:t>/bin</a:t>
            </a:r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export JAVA_HOME=/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</a:t>
            </a:r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export DERBY_HOME=/</a:t>
            </a:r>
            <a:r>
              <a:rPr lang="en-US" altLang="zh-CN" dirty="0" err="1"/>
              <a:t>usr</a:t>
            </a:r>
            <a:r>
              <a:rPr lang="en-US" altLang="zh-CN" dirty="0"/>
              <a:t>/lib/</a:t>
            </a:r>
            <a:r>
              <a:rPr lang="en-US" altLang="zh-CN" dirty="0" err="1"/>
              <a:t>jvm</a:t>
            </a:r>
            <a:r>
              <a:rPr lang="en-US" altLang="zh-CN" dirty="0"/>
              <a:t>/oracle_jdk7/</a:t>
            </a:r>
            <a:r>
              <a:rPr lang="en-US" altLang="zh-CN" dirty="0" err="1"/>
              <a:t>db</a:t>
            </a:r>
            <a:endParaRPr lang="en-US" alt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05800" y="639431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10" name="Rectangle 7"/>
          <p:cNvSpPr>
            <a:spLocks/>
          </p:cNvSpPr>
          <p:nvPr/>
        </p:nvSpPr>
        <p:spPr bwMode="auto">
          <a:xfrm>
            <a:off x="381000" y="3623846"/>
            <a:ext cx="8534400" cy="33855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sz="2000" dirty="0" smtClean="0"/>
              <a:t>$ 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mv /home/</a:t>
            </a:r>
            <a:r>
              <a:rPr lang="en-US" altLang="zh-CN" sz="2000" dirty="0" err="1"/>
              <a:t>viki</a:t>
            </a:r>
            <a:r>
              <a:rPr lang="en-US" altLang="zh-CN" sz="2000" dirty="0"/>
              <a:t>/Downloads/jdk1.7.0_79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/lib/</a:t>
            </a:r>
            <a:r>
              <a:rPr lang="en-US" altLang="zh-CN" sz="2000" dirty="0" err="1"/>
              <a:t>jvm</a:t>
            </a:r>
            <a:r>
              <a:rPr lang="en-US" altLang="zh-CN" sz="2000" dirty="0"/>
              <a:t>/oracle_jdk7</a:t>
            </a:r>
          </a:p>
        </p:txBody>
      </p:sp>
    </p:spTree>
    <p:extLst>
      <p:ext uri="{BB962C8B-B14F-4D97-AF65-F5344CB8AC3E}">
        <p14:creationId xmlns:p14="http://schemas.microsoft.com/office/powerpoint/2010/main" val="1300694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Installing Eclipse</a:t>
            </a:r>
          </a:p>
        </p:txBody>
      </p:sp>
      <p:sp>
        <p:nvSpPr>
          <p:cNvPr id="15363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824878"/>
            <a:ext cx="8686800" cy="457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 smtClean="0"/>
              <a:t>Download </a:t>
            </a:r>
            <a:r>
              <a:rPr lang="en-US" altLang="zh-CN" dirty="0"/>
              <a:t>eclipse IDE for C/C++ developers from </a:t>
            </a:r>
            <a:r>
              <a:rPr lang="en-US" altLang="zh-CN" dirty="0">
                <a:hlinkClick r:id="rId4"/>
              </a:rPr>
              <a:t>http://www.eclipse.org/downloads/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Latest version of the file is: eclipse-cpp-luna-SR2-linux-gtk-x86_64.tar.gz</a:t>
            </a:r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/>
              <a:t>Extract eclipse into a folder of your choice</a:t>
            </a:r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/>
              <a:t>Move eclipse to the /opt folder. </a:t>
            </a:r>
            <a:endParaRPr lang="en-US" altLang="zh-CN" dirty="0" smtClean="0"/>
          </a:p>
          <a:p>
            <a:pPr marL="0" indent="0">
              <a:lnSpc>
                <a:spcPct val="80000"/>
              </a:lnSpc>
              <a:buNone/>
            </a:pPr>
            <a:endParaRPr lang="en-US" altLang="zh-CN" dirty="0"/>
          </a:p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dirty="0" smtClean="0"/>
              <a:t>Create </a:t>
            </a:r>
            <a:r>
              <a:rPr lang="en-US" altLang="zh-CN" dirty="0"/>
              <a:t>a link to it so it can be used by all users 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479612" y="4004846"/>
            <a:ext cx="5334000" cy="33855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mv eclipse /opt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479612" y="4862308"/>
            <a:ext cx="6019800" cy="33855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sz="2000" dirty="0"/>
              <a:t>$ 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ln</a:t>
            </a:r>
            <a:r>
              <a:rPr lang="en-US" altLang="zh-CN" sz="2000" dirty="0"/>
              <a:t> -s /opt/eclipse/eclipse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/bin/eclipse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7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Installing Eclipse</a:t>
            </a:r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727200"/>
            <a:ext cx="8686800" cy="4826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Blip>
                <a:blip r:embed="rId2"/>
              </a:buBlip>
            </a:pPr>
            <a:r>
              <a:rPr lang="en-US" altLang="zh-CN" dirty="0"/>
              <a:t>Make an entry in the Unity Dash for easier access</a:t>
            </a:r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 lvl="1">
              <a:lnSpc>
                <a:spcPct val="80000"/>
              </a:lnSpc>
            </a:pPr>
            <a:endParaRPr lang="en-US" altLang="zh-CN" dirty="0" smtClean="0"/>
          </a:p>
          <a:p>
            <a:pPr lvl="1">
              <a:lnSpc>
                <a:spcPct val="80000"/>
              </a:lnSpc>
            </a:pPr>
            <a:endParaRPr lang="en-US" altLang="zh-CN" dirty="0" smtClean="0"/>
          </a:p>
          <a:p>
            <a:pPr lvl="1">
              <a:lnSpc>
                <a:spcPct val="80000"/>
              </a:lnSpc>
            </a:pPr>
            <a:endParaRPr lang="en-US" altLang="zh-CN" dirty="0" smtClean="0"/>
          </a:p>
          <a:p>
            <a:pPr lvl="1">
              <a:lnSpc>
                <a:spcPct val="80000"/>
              </a:lnSpc>
            </a:pP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en-US" altLang="zh-CN" dirty="0"/>
              <a:t>The bash 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-c </a:t>
            </a:r>
            <a:r>
              <a:rPr lang="en-US" altLang="zh-CN" dirty="0"/>
              <a:t>command will cause your IDE's launcher icon to load your ROS-sourced shell environment before launching eclipse</a:t>
            </a:r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 typeface="Arial" pitchFamily="34" charset="0"/>
              <a:buNone/>
            </a:pPr>
            <a:endParaRPr lang="en-US" altLang="zh-CN" dirty="0"/>
          </a:p>
        </p:txBody>
      </p:sp>
      <p:sp>
        <p:nvSpPr>
          <p:cNvPr id="16388" name="Rectangle 5"/>
          <p:cNvSpPr>
            <a:spLocks/>
          </p:cNvSpPr>
          <p:nvPr/>
        </p:nvSpPr>
        <p:spPr bwMode="auto">
          <a:xfrm>
            <a:off x="1447800" y="2667000"/>
            <a:ext cx="5867400" cy="240030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[Desktop Entry]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Name=Eclipse 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Type=Application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Exec=bash -</a:t>
            </a:r>
            <a:r>
              <a:rPr lang="en-US" altLang="zh-CN" sz="1500" dirty="0" err="1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i</a:t>
            </a:r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 -c "/opt/eclipse/eclipse"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Terminal=false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Icon=/opt/eclipse/</a:t>
            </a:r>
            <a:r>
              <a:rPr lang="en-US" altLang="zh-CN" sz="1500" dirty="0" err="1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icon.xpm</a:t>
            </a:r>
            <a:endParaRPr lang="en-US" altLang="zh-CN" sz="1500" dirty="0">
              <a:solidFill>
                <a:srgbClr val="4C4C4C"/>
              </a:solidFill>
              <a:latin typeface="Courier New" pitchFamily="49" charset="0"/>
              <a:sym typeface="Courier New" pitchFamily="49" charset="0"/>
            </a:endParaRP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Comment=Integrated Development Environment</a:t>
            </a:r>
          </a:p>
          <a:p>
            <a:r>
              <a:rPr lang="en-US" altLang="zh-CN" sz="1500" dirty="0" err="1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NoDisplay</a:t>
            </a:r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=false</a:t>
            </a: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Categories=</a:t>
            </a:r>
            <a:r>
              <a:rPr lang="en-US" altLang="zh-CN" sz="1500" dirty="0" err="1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Development;IDE</a:t>
            </a:r>
            <a:endParaRPr lang="en-US" altLang="zh-CN" sz="1500" dirty="0">
              <a:solidFill>
                <a:srgbClr val="4C4C4C"/>
              </a:solidFill>
              <a:latin typeface="Courier New" pitchFamily="49" charset="0"/>
              <a:sym typeface="Courier New" pitchFamily="49" charset="0"/>
            </a:endParaRPr>
          </a:p>
          <a:p>
            <a:r>
              <a:rPr lang="en-US" altLang="zh-CN" sz="1500" dirty="0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Name[en]=</a:t>
            </a:r>
            <a:r>
              <a:rPr lang="en-US" altLang="zh-CN" sz="1500" dirty="0" err="1">
                <a:solidFill>
                  <a:srgbClr val="4C4C4C"/>
                </a:solidFill>
                <a:latin typeface="Courier New" pitchFamily="49" charset="0"/>
                <a:sym typeface="Courier New" pitchFamily="49" charset="0"/>
              </a:rPr>
              <a:t>eclipse.desktop</a:t>
            </a:r>
            <a:endParaRPr lang="en-US" altLang="zh-CN" dirty="0"/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1409700" y="2197100"/>
            <a:ext cx="5867400" cy="31944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80000"/>
              </a:lnSpc>
              <a:buFont typeface="Arial" pitchFamily="34" charset="0"/>
              <a:buNone/>
            </a:pPr>
            <a:r>
              <a:rPr lang="en-US" altLang="zh-CN" dirty="0"/>
              <a:t>$</a:t>
            </a: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gedit</a:t>
            </a:r>
            <a:r>
              <a:rPr lang="en-US" altLang="zh-CN" dirty="0"/>
              <a:t> /</a:t>
            </a:r>
            <a:r>
              <a:rPr lang="en-US" altLang="zh-CN" dirty="0" err="1"/>
              <a:t>usr</a:t>
            </a:r>
            <a:r>
              <a:rPr lang="en-US" altLang="zh-CN" dirty="0"/>
              <a:t>/share/applications/</a:t>
            </a:r>
            <a:r>
              <a:rPr lang="en-US" altLang="zh-CN" dirty="0" err="1"/>
              <a:t>eclipse.desktop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2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/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/>
              <a:t>How to publish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/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/>
              <a:t>How to build a server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/>
              <a:t>How to build a client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3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sz="2800" b="1" dirty="0" smtClean="0"/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publish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server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client</a:t>
            </a:r>
            <a:endParaRPr lang="en-US" altLang="zh-C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</a:t>
            </a: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094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new package</a:t>
            </a:r>
          </a:p>
          <a:p>
            <a:pPr>
              <a:lnSpc>
                <a:spcPct val="200000"/>
              </a:lnSpc>
              <a:buChar char=" "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60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new package</a:t>
            </a:r>
          </a:p>
          <a:p>
            <a:pPr>
              <a:lnSpc>
                <a:spcPct val="200000"/>
              </a:lnSpc>
              <a:buChar char=" "/>
            </a:pPr>
            <a:endParaRPr lang="en-US" altLang="zh-CN" dirty="0" smtClean="0"/>
          </a:p>
        </p:txBody>
      </p:sp>
      <p:sp>
        <p:nvSpPr>
          <p:cNvPr id="5" name="Rectangle 5" descr=" 5"/>
          <p:cNvSpPr>
            <a:spLocks/>
          </p:cNvSpPr>
          <p:nvPr/>
        </p:nvSpPr>
        <p:spPr bwMode="auto">
          <a:xfrm>
            <a:off x="914400" y="2513120"/>
            <a:ext cx="5867400" cy="58477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/>
              <a:t>cd ~/</a:t>
            </a:r>
            <a:r>
              <a:rPr lang="en-GB" sz="1600" dirty="0" err="1"/>
              <a:t>catkin_ws</a:t>
            </a:r>
            <a:r>
              <a:rPr lang="en-GB" sz="1600" dirty="0"/>
              <a:t>/</a:t>
            </a:r>
            <a:r>
              <a:rPr lang="en-GB" sz="1600" dirty="0" err="1"/>
              <a:t>src</a:t>
            </a:r>
            <a:endParaRPr lang="en-GB" sz="1600" dirty="0"/>
          </a:p>
          <a:p>
            <a:r>
              <a:rPr lang="en-GB" sz="1600" dirty="0" err="1"/>
              <a:t>catkin_create_pkg</a:t>
            </a:r>
            <a:r>
              <a:rPr lang="en-GB" sz="1600" dirty="0"/>
              <a:t> </a:t>
            </a:r>
            <a:r>
              <a:rPr lang="en-GB" sz="1600" dirty="0" err="1"/>
              <a:t>beginner_tutorials</a:t>
            </a:r>
            <a:r>
              <a:rPr lang="en-GB" sz="1600" dirty="0"/>
              <a:t> </a:t>
            </a:r>
            <a:r>
              <a:rPr lang="en-GB" sz="1600" dirty="0" err="1"/>
              <a:t>std_msgs</a:t>
            </a:r>
            <a:r>
              <a:rPr lang="en-GB" sz="1600" dirty="0"/>
              <a:t> </a:t>
            </a:r>
            <a:r>
              <a:rPr lang="en-GB" sz="1600" dirty="0" err="1"/>
              <a:t>rospy</a:t>
            </a:r>
            <a:r>
              <a:rPr lang="en-GB" sz="1600" dirty="0"/>
              <a:t> </a:t>
            </a:r>
            <a:r>
              <a:rPr lang="en-GB" sz="1600" dirty="0" err="1"/>
              <a:t>roscpp</a:t>
            </a:r>
            <a:endParaRPr lang="en-GB" sz="1600" dirty="0"/>
          </a:p>
        </p:txBody>
      </p:sp>
      <p:pic>
        <p:nvPicPr>
          <p:cNvPr id="7" name="Picture 2" descr=" 2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3" y="3429000"/>
            <a:ext cx="6118225" cy="1631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34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33039" y="9906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</a:t>
            </a: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040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33039" y="9906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Make two folders for messages and services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4977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Supported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79"/>
            <a:ext cx="8229600" cy="4785995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GB" dirty="0"/>
              <a:t>Supported operating </a:t>
            </a:r>
            <a:r>
              <a:rPr lang="en-GB" dirty="0" smtClean="0"/>
              <a:t>system</a:t>
            </a:r>
          </a:p>
          <a:p>
            <a:pPr marL="617220" lvl="2" indent="-342900">
              <a:buClr>
                <a:schemeClr val="accent3"/>
              </a:buClr>
              <a:buSzPct val="95000"/>
              <a:buFont typeface="Wingdings" panose="05000000000000000000" pitchFamily="2" charset="2"/>
              <a:buChar char="Ø"/>
            </a:pPr>
            <a:r>
              <a:rPr lang="es-ES" dirty="0" smtClean="0"/>
              <a:t>          Ubuntu </a:t>
            </a:r>
            <a:r>
              <a:rPr lang="es-ES" dirty="0"/>
              <a:t>(</a:t>
            </a:r>
            <a:r>
              <a:rPr lang="es-ES" dirty="0" smtClean="0"/>
              <a:t>14.04 </a:t>
            </a:r>
            <a:r>
              <a:rPr lang="es-ES" dirty="0"/>
              <a:t>LTS + ROS </a:t>
            </a:r>
            <a:r>
              <a:rPr lang="es-ES" dirty="0" smtClean="0"/>
              <a:t>Indigo)</a:t>
            </a:r>
            <a:endParaRPr lang="en-GB" dirty="0"/>
          </a:p>
          <a:p>
            <a:pPr>
              <a:buBlip>
                <a:blip r:embed="rId2"/>
              </a:buBlip>
            </a:pPr>
            <a:r>
              <a:rPr lang="en-GB" dirty="0" smtClean="0"/>
              <a:t>Experimental</a:t>
            </a:r>
          </a:p>
          <a:p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72" y="3505200"/>
            <a:ext cx="4762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66" y="4343400"/>
            <a:ext cx="47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5181600"/>
            <a:ext cx="47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257800"/>
            <a:ext cx="476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943600"/>
            <a:ext cx="47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3505200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Arch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3539609"/>
            <a:ext cx="11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 OS X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981199" y="439685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Debian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4387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OpenSuse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981200" y="5244584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Fedora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5278993"/>
            <a:ext cx="113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Windows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981198" y="6020871"/>
            <a:ext cx="9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Gentoo</a:t>
            </a:r>
            <a:endParaRPr lang="en-GB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23" y="2396764"/>
            <a:ext cx="458861" cy="4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33039" y="9906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Make two folders for messages and services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>
              <a:lnSpc>
                <a:spcPct val="200000"/>
              </a:lnSpc>
              <a:buChar char=" "/>
            </a:pPr>
            <a:r>
              <a:rPr lang="en-US" altLang="zh-CN" smtClean="0"/>
              <a:t>                                                          </a:t>
            </a:r>
            <a:endParaRPr lang="en-US" altLang="zh-CN" dirty="0" smtClean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5" name="Rectangle 5" descr=" 5"/>
          <p:cNvSpPr>
            <a:spLocks/>
          </p:cNvSpPr>
          <p:nvPr/>
        </p:nvSpPr>
        <p:spPr bwMode="auto">
          <a:xfrm>
            <a:off x="914400" y="1600200"/>
            <a:ext cx="5867400" cy="83099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 smtClean="0"/>
              <a:t>$ </a:t>
            </a:r>
            <a:r>
              <a:rPr lang="en-GB" sz="1600" dirty="0" err="1" smtClean="0"/>
              <a:t>roscd</a:t>
            </a:r>
            <a:r>
              <a:rPr lang="en-GB" sz="1600" dirty="0" smtClean="0"/>
              <a:t> </a:t>
            </a:r>
            <a:r>
              <a:rPr lang="en-GB" sz="1600" dirty="0" err="1" smtClean="0"/>
              <a:t>beginner_tutorials</a:t>
            </a:r>
            <a:endParaRPr lang="en-GB" sz="1600" dirty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msg</a:t>
            </a:r>
            <a:endParaRPr lang="en-GB" sz="1600" dirty="0" smtClean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srv</a:t>
            </a:r>
            <a:endParaRPr lang="en-GB" sz="1600" dirty="0"/>
          </a:p>
        </p:txBody>
      </p:sp>
      <p:pic>
        <p:nvPicPr>
          <p:cNvPr id="7" name="Picture 3" descr=" 30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" y="2514600"/>
            <a:ext cx="7814975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33039" y="9906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Make two folders for messages and services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In </a:t>
            </a:r>
            <a:r>
              <a:rPr lang="en-US" altLang="zh-CN" dirty="0" err="1" smtClean="0">
                <a:latin typeface="Constantia"/>
              </a:rPr>
              <a:t>msg</a:t>
            </a:r>
            <a:r>
              <a:rPr lang="en-US" altLang="zh-CN" dirty="0" smtClean="0">
                <a:latin typeface="Constantia"/>
              </a:rPr>
              <a:t>, create a file called AandB.msg, with content: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float32 a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float32 b</a:t>
            </a:r>
          </a:p>
          <a:p>
            <a:pPr>
              <a:lnSpc>
                <a:spcPct val="200000"/>
              </a:lnSpc>
              <a:buChar char=" "/>
            </a:pPr>
            <a:r>
              <a:rPr lang="en-US" altLang="zh-CN" dirty="0" smtClean="0"/>
              <a:t>                                                          </a:t>
            </a:r>
          </a:p>
          <a:p>
            <a:pPr marL="708660" lvl="1" indent="-342900">
              <a:buChar char=" "/>
            </a:pPr>
            <a:r>
              <a:rPr lang="en-GB" dirty="0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dirty="0" smtClean="0"/>
              <a:t>    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dirty="0" smtClean="0"/>
              <a:t>   </a:t>
            </a:r>
            <a:endParaRPr lang="en-GB" dirty="0"/>
          </a:p>
          <a:p>
            <a:pPr marL="708660" lvl="1" indent="-342900">
              <a:buChar char=" "/>
            </a:pPr>
            <a:r>
              <a:rPr lang="en-GB" dirty="0" smtClean="0"/>
              <a:t>         </a:t>
            </a: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5" name="Rectangle 5" descr=" 5"/>
          <p:cNvSpPr>
            <a:spLocks/>
          </p:cNvSpPr>
          <p:nvPr/>
        </p:nvSpPr>
        <p:spPr bwMode="auto">
          <a:xfrm>
            <a:off x="914400" y="1600200"/>
            <a:ext cx="5867400" cy="83099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 smtClean="0"/>
              <a:t>$ </a:t>
            </a:r>
            <a:r>
              <a:rPr lang="en-GB" sz="1600" dirty="0" err="1" smtClean="0"/>
              <a:t>roscd</a:t>
            </a:r>
            <a:r>
              <a:rPr lang="en-GB" sz="1600" dirty="0" smtClean="0"/>
              <a:t> </a:t>
            </a:r>
            <a:r>
              <a:rPr lang="en-GB" sz="1600" dirty="0" err="1" smtClean="0"/>
              <a:t>beginner_tutorials</a:t>
            </a:r>
            <a:endParaRPr lang="en-GB" sz="1600" dirty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msg</a:t>
            </a:r>
            <a:endParaRPr lang="en-GB" sz="1600" dirty="0" smtClean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srv</a:t>
            </a:r>
            <a:endParaRPr lang="en-GB" sz="1600" dirty="0"/>
          </a:p>
        </p:txBody>
      </p:sp>
      <p:pic>
        <p:nvPicPr>
          <p:cNvPr id="7" name="Picture 3" descr=" 30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" y="2514600"/>
            <a:ext cx="7814975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082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Creating your own package</a:t>
            </a:r>
            <a:endParaRPr lang="en-US" altLang="zh-CN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233039" y="9906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Make two folders for messages and services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 smtClean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US" altLang="zh-CN" dirty="0"/>
          </a:p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In </a:t>
            </a:r>
            <a:r>
              <a:rPr lang="en-US" altLang="zh-CN" dirty="0" err="1" smtClean="0">
                <a:latin typeface="Constantia"/>
              </a:rPr>
              <a:t>msg</a:t>
            </a:r>
            <a:r>
              <a:rPr lang="en-US" altLang="zh-CN" dirty="0" smtClean="0">
                <a:latin typeface="Constantia"/>
              </a:rPr>
              <a:t>, create a file called AandB.msg, with content: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float32 a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float32 b</a:t>
            </a:r>
          </a:p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In </a:t>
            </a:r>
            <a:r>
              <a:rPr lang="en-US" altLang="zh-CN" dirty="0" err="1" smtClean="0">
                <a:latin typeface="Constantia"/>
              </a:rPr>
              <a:t>srv</a:t>
            </a:r>
            <a:r>
              <a:rPr lang="en-US" altLang="zh-CN" dirty="0" smtClean="0">
                <a:latin typeface="Constantia"/>
              </a:rPr>
              <a:t>, create a file called </a:t>
            </a:r>
            <a:r>
              <a:rPr lang="en-US" altLang="zh-CN" dirty="0" err="1" smtClean="0">
                <a:latin typeface="Constantia"/>
              </a:rPr>
              <a:t>AddTwoInts.srv</a:t>
            </a:r>
            <a:r>
              <a:rPr lang="en-US" altLang="zh-CN" dirty="0" smtClean="0">
                <a:latin typeface="Constantia"/>
              </a:rPr>
              <a:t>, with content: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int64 A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int64 B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---</a:t>
            </a:r>
          </a:p>
          <a:p>
            <a:pPr marL="365760" lvl="1" indent="0">
              <a:buClr>
                <a:srgbClr val="0F6FC6"/>
              </a:buClr>
              <a:buNone/>
            </a:pPr>
            <a:r>
              <a:rPr lang="en-GB" dirty="0" smtClean="0">
                <a:latin typeface="Constantia"/>
              </a:rPr>
              <a:t>int64 Sum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5" name="Rectangle 5" descr=" 5"/>
          <p:cNvSpPr>
            <a:spLocks/>
          </p:cNvSpPr>
          <p:nvPr/>
        </p:nvSpPr>
        <p:spPr bwMode="auto">
          <a:xfrm>
            <a:off x="914400" y="1600200"/>
            <a:ext cx="5867400" cy="83099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 smtClean="0"/>
              <a:t>$ </a:t>
            </a:r>
            <a:r>
              <a:rPr lang="en-GB" sz="1600" dirty="0" err="1" smtClean="0"/>
              <a:t>roscd</a:t>
            </a:r>
            <a:r>
              <a:rPr lang="en-GB" sz="1600" dirty="0" smtClean="0"/>
              <a:t> </a:t>
            </a:r>
            <a:r>
              <a:rPr lang="en-GB" sz="1600" dirty="0" err="1" smtClean="0"/>
              <a:t>beginner_tutorials</a:t>
            </a:r>
            <a:endParaRPr lang="en-GB" sz="1600" dirty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msg</a:t>
            </a:r>
            <a:endParaRPr lang="en-GB" sz="1600" dirty="0" smtClean="0"/>
          </a:p>
          <a:p>
            <a:r>
              <a:rPr lang="en-GB" sz="1600" dirty="0" smtClean="0"/>
              <a:t>$ </a:t>
            </a:r>
            <a:r>
              <a:rPr lang="en-GB" sz="1600" dirty="0" err="1" smtClean="0"/>
              <a:t>mkdir</a:t>
            </a:r>
            <a:r>
              <a:rPr lang="en-GB" sz="1600" dirty="0" smtClean="0"/>
              <a:t> </a:t>
            </a:r>
            <a:r>
              <a:rPr lang="en-GB" sz="1600" dirty="0" err="1" smtClean="0"/>
              <a:t>srv</a:t>
            </a:r>
            <a:endParaRPr lang="en-GB" sz="1600" dirty="0"/>
          </a:p>
        </p:txBody>
      </p:sp>
      <p:pic>
        <p:nvPicPr>
          <p:cNvPr id="7" name="Picture 3" descr=" 30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" y="2514600"/>
            <a:ext cx="7814975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6576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Char char=" "/>
            </a:pPr>
            <a:r>
              <a:rPr lang="en-US" altLang="zh-CN" b="1" smtClean="0"/>
              <a:t>                   </a:t>
            </a:r>
            <a:endParaRPr lang="en-US" altLang="zh-CN" b="1" dirty="0" smtClean="0"/>
          </a:p>
          <a:p>
            <a:pPr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smtClean="0">
                <a:solidFill>
                  <a:srgbClr val="FF0000"/>
                </a:solidFill>
              </a:rPr>
              <a:t>                                                   </a:t>
            </a:r>
            <a:endParaRPr lang="en-GB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mtClean="0">
                <a:solidFill>
                  <a:srgbClr val="FF0000"/>
                </a:solidFill>
              </a:rPr>
              <a:t>                                           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Char char=" "/>
            </a:pPr>
            <a:r>
              <a:rPr lang="en-US" altLang="zh-CN" b="1" smtClean="0"/>
              <a:t>                                                    </a:t>
            </a:r>
            <a:endParaRPr lang="en-US" altLang="zh-CN" b="1" dirty="0" smtClean="0"/>
          </a:p>
          <a:p>
            <a:pPr>
              <a:buChar char=" "/>
            </a:pPr>
            <a:r>
              <a:rPr lang="en-GB" sz="2800" smtClean="0"/>
              <a:t>    </a:t>
            </a:r>
            <a:r>
              <a:rPr lang="en-GB" smtClean="0">
                <a:solidFill>
                  <a:srgbClr val="FF0000"/>
                </a:solidFill>
              </a:rPr>
              <a:t>                                        </a:t>
            </a:r>
            <a:r>
              <a:rPr lang="en-GB" sz="3600" smtClean="0">
                <a:solidFill>
                  <a:srgbClr val="FF0000"/>
                </a:solidFill>
              </a:rPr>
              <a:t>  </a:t>
            </a:r>
            <a:r>
              <a:rPr lang="en-GB" smtClean="0">
                <a:solidFill>
                  <a:srgbClr val="FF0000"/>
                </a:solidFill>
              </a:rPr>
              <a:t>       </a:t>
            </a:r>
            <a:r>
              <a:rPr lang="en-GB" sz="3600" smtClean="0">
                <a:solidFill>
                  <a:srgbClr val="FF0000"/>
                </a:solidFill>
              </a:rPr>
              <a:t>   </a:t>
            </a:r>
            <a:r>
              <a:rPr lang="en-GB" smtClean="0">
                <a:solidFill>
                  <a:srgbClr val="FF0000"/>
                </a:solidFill>
              </a:rPr>
              <a:t>     </a:t>
            </a:r>
            <a:endParaRPr lang="en-GB" dirty="0" smtClean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z="3600" smtClean="0">
                <a:solidFill>
                  <a:srgbClr val="FF0000"/>
                </a:solidFill>
              </a:rPr>
              <a:t>  </a:t>
            </a:r>
            <a:r>
              <a:rPr lang="en-GB" smtClean="0">
                <a:solidFill>
                  <a:srgbClr val="FF0000"/>
                </a:solidFill>
              </a:rPr>
              <a:t>         </a:t>
            </a:r>
            <a:r>
              <a:rPr lang="en-GB" sz="3600" smtClean="0">
                <a:solidFill>
                  <a:srgbClr val="FF0000"/>
                </a:solidFill>
              </a:rPr>
              <a:t> </a:t>
            </a:r>
            <a:r>
              <a:rPr lang="en-GB" smtClean="0">
                <a:solidFill>
                  <a:srgbClr val="FF0000"/>
                </a:solidFill>
              </a:rPr>
              <a:t>                   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 smtClean="0"/>
          </a:p>
          <a:p>
            <a:pPr>
              <a:buSzPct val="100000"/>
              <a:buChar char=" "/>
            </a:pPr>
            <a:r>
              <a:rPr lang="en-GB" b="1" smtClean="0"/>
              <a:t>                                                        </a:t>
            </a:r>
            <a:r>
              <a:rPr lang="en-GB" smtClean="0"/>
              <a:t> </a:t>
            </a:r>
            <a:endParaRPr lang="en-GB" dirty="0"/>
          </a:p>
          <a:p>
            <a:pPr>
              <a:buChar char=" "/>
            </a:pPr>
            <a:r>
              <a:rPr lang="en-GB" smtClean="0"/>
              <a:t>    </a:t>
            </a:r>
            <a:r>
              <a:rPr lang="en-GB" sz="2400" smtClean="0">
                <a:solidFill>
                  <a:srgbClr val="FF0000"/>
                </a:solidFill>
              </a:rPr>
              <a:t>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smtClean="0">
                <a:solidFill>
                  <a:srgbClr val="FF0000"/>
                </a:solidFill>
              </a:rPr>
              <a:t>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smtClean="0">
                <a:solidFill>
                  <a:srgbClr val="FF0000"/>
                </a:solidFill>
              </a:rPr>
              <a:t>                           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043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Change package.xml.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Open package.xml, and make sure these two lines are in it and uncommented: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message_generation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message_runtime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>
              <a:buNone/>
            </a:pPr>
            <a:r>
              <a:rPr lang="en-US" altLang="zh-CN" b="1" dirty="0" smtClean="0"/>
              <a:t>                                                    </a:t>
            </a:r>
          </a:p>
          <a:p>
            <a:pPr>
              <a:buChar char=" "/>
            </a:pPr>
            <a:r>
              <a:rPr lang="en-GB" sz="2800" dirty="0" smtClean="0"/>
              <a:t>    </a:t>
            </a:r>
            <a:r>
              <a:rPr lang="en-GB" dirty="0" smtClean="0">
                <a:solidFill>
                  <a:srgbClr val="FF0000"/>
                </a:solidFill>
              </a:rPr>
              <a:t>                                        </a:t>
            </a:r>
            <a:r>
              <a:rPr lang="en-GB" sz="3600" dirty="0" smtClean="0">
                <a:solidFill>
                  <a:srgbClr val="FF0000"/>
                </a:solidFill>
              </a:rPr>
              <a:t>  </a:t>
            </a:r>
            <a:r>
              <a:rPr lang="en-GB" dirty="0" smtClean="0">
                <a:solidFill>
                  <a:srgbClr val="FF0000"/>
                </a:solidFill>
              </a:rPr>
              <a:t>       </a:t>
            </a:r>
            <a:r>
              <a:rPr lang="en-GB" sz="3600" dirty="0" smtClean="0">
                <a:solidFill>
                  <a:srgbClr val="FF0000"/>
                </a:solidFill>
              </a:rPr>
              <a:t>   </a:t>
            </a:r>
            <a:r>
              <a:rPr lang="en-GB" dirty="0" smtClean="0">
                <a:solidFill>
                  <a:srgbClr val="FF0000"/>
                </a:solidFill>
              </a:rPr>
              <a:t>     </a:t>
            </a:r>
          </a:p>
          <a:p>
            <a:pPr>
              <a:buChar char=" "/>
            </a:pP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sz="3600" dirty="0" smtClean="0">
                <a:solidFill>
                  <a:srgbClr val="FF0000"/>
                </a:solidFill>
              </a:rPr>
              <a:t>  </a:t>
            </a:r>
            <a:r>
              <a:rPr lang="en-GB" dirty="0" smtClean="0">
                <a:solidFill>
                  <a:srgbClr val="FF0000"/>
                </a:solidFill>
              </a:rPr>
              <a:t>         </a:t>
            </a:r>
            <a:r>
              <a:rPr lang="en-GB" sz="3600" dirty="0" smtClean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rgbClr val="FF0000"/>
                </a:solidFill>
              </a:rPr>
              <a:t>                   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 smtClean="0"/>
          </a:p>
          <a:p>
            <a:pPr>
              <a:buSzPct val="100000"/>
              <a:buChar char=" "/>
            </a:pPr>
            <a:r>
              <a:rPr lang="en-GB" b="1" dirty="0" smtClean="0"/>
              <a:t>                                                        </a:t>
            </a:r>
            <a:r>
              <a:rPr lang="en-GB" dirty="0" smtClean="0"/>
              <a:t>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</a:t>
            </a:r>
            <a:r>
              <a:rPr lang="en-GB" sz="2400" dirty="0" smtClean="0">
                <a:solidFill>
                  <a:srgbClr val="FF0000"/>
                </a:solidFill>
              </a:rPr>
              <a:t>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dirty="0" smtClean="0">
                <a:solidFill>
                  <a:srgbClr val="FF0000"/>
                </a:solidFill>
              </a:rPr>
              <a:t>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dirty="0" smtClean="0">
                <a:solidFill>
                  <a:srgbClr val="FF0000"/>
                </a:solidFill>
              </a:rPr>
              <a:t>                           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016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Change package.xml.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Open package.xml, and make sure these two lines are in it and uncommented: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message_generation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message_runtime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Add </a:t>
            </a:r>
            <a:r>
              <a:rPr lang="en-US" altLang="zh-CN" b="1" dirty="0" err="1" smtClean="0">
                <a:latin typeface="Constantia"/>
              </a:rPr>
              <a:t>message_generation</a:t>
            </a:r>
            <a:r>
              <a:rPr lang="en-US" altLang="zh-CN" b="1" dirty="0" smtClean="0">
                <a:latin typeface="Constantia"/>
              </a:rPr>
              <a:t> dependency in CMakeLists.txt.</a:t>
            </a:r>
          </a:p>
          <a:p>
            <a:pPr>
              <a:buNone/>
            </a:pPr>
            <a:r>
              <a:rPr lang="en-GB" sz="2800" dirty="0" smtClean="0">
                <a:latin typeface="Constantia"/>
              </a:rPr>
              <a:t>  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find_package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(catkin REQUIRED COMPONENTS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roscpp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rospy</a:t>
            </a:r>
            <a:endParaRPr lang="en-GB" dirty="0" smtClean="0">
              <a:solidFill>
                <a:srgbClr val="FF0000"/>
              </a:solidFill>
              <a:latin typeface="Constantia"/>
            </a:endParaRP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std_msgs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message_generation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)</a:t>
            </a:r>
          </a:p>
          <a:p>
            <a:pPr>
              <a:buNone/>
            </a:pPr>
            <a:endParaRPr lang="en-GB" dirty="0" smtClean="0">
              <a:solidFill>
                <a:srgbClr val="FF0000"/>
              </a:solidFill>
              <a:latin typeface="Constantia"/>
            </a:endParaRPr>
          </a:p>
          <a:p>
            <a:pPr>
              <a:buSzPct val="100000"/>
              <a:buChar char=" "/>
            </a:pPr>
            <a:r>
              <a:rPr lang="en-GB" b="1" dirty="0" smtClean="0"/>
              <a:t>                                                        </a:t>
            </a:r>
            <a:r>
              <a:rPr lang="en-GB" dirty="0" smtClean="0"/>
              <a:t>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</a:t>
            </a:r>
            <a:r>
              <a:rPr lang="en-GB" sz="2400" dirty="0" smtClean="0">
                <a:solidFill>
                  <a:srgbClr val="FF0000"/>
                </a:solidFill>
              </a:rPr>
              <a:t>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dirty="0" smtClean="0">
                <a:solidFill>
                  <a:srgbClr val="FF0000"/>
                </a:solidFill>
              </a:rPr>
              <a:t>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dirty="0" smtClean="0">
                <a:solidFill>
                  <a:srgbClr val="FF0000"/>
                </a:solidFill>
              </a:rPr>
              <a:t>                                   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804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Change package.xml.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Open package.xml, and make sure these two lines are in it and uncommented: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message_generation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build_depend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   &lt;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message_runtime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&lt;/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run_depend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&gt;</a:t>
            </a:r>
          </a:p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Add </a:t>
            </a:r>
            <a:r>
              <a:rPr lang="en-US" altLang="zh-CN" b="1" dirty="0" err="1" smtClean="0">
                <a:latin typeface="Constantia"/>
              </a:rPr>
              <a:t>message_generation</a:t>
            </a:r>
            <a:r>
              <a:rPr lang="en-US" altLang="zh-CN" b="1" dirty="0" smtClean="0">
                <a:latin typeface="Constantia"/>
              </a:rPr>
              <a:t> dependency in CMakelists.txt.</a:t>
            </a:r>
          </a:p>
          <a:p>
            <a:pPr>
              <a:buNone/>
            </a:pPr>
            <a:r>
              <a:rPr lang="en-GB" sz="2800" dirty="0" smtClean="0">
                <a:latin typeface="Constantia"/>
              </a:rPr>
              <a:t>  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find_package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(catkin REQUIRED COMPONENTS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roscpp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rospy</a:t>
            </a:r>
            <a:endParaRPr lang="en-GB" dirty="0" smtClean="0">
              <a:solidFill>
                <a:srgbClr val="FF0000"/>
              </a:solidFill>
              <a:latin typeface="Constantia"/>
            </a:endParaRPr>
          </a:p>
          <a:p>
            <a:pPr>
              <a:buNone/>
            </a:pP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std_msgs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sz="3600" dirty="0" smtClean="0">
                <a:solidFill>
                  <a:srgbClr val="FF0000"/>
                </a:solidFill>
                <a:latin typeface="Constantia"/>
              </a:rPr>
              <a:t> </a:t>
            </a:r>
            <a:r>
              <a:rPr lang="en-GB" dirty="0" err="1" smtClean="0">
                <a:solidFill>
                  <a:srgbClr val="FF0000"/>
                </a:solidFill>
                <a:latin typeface="Constantia"/>
              </a:rPr>
              <a:t>message_generation</a:t>
            </a:r>
            <a:r>
              <a:rPr lang="en-GB" dirty="0" smtClean="0">
                <a:solidFill>
                  <a:srgbClr val="FF0000"/>
                </a:solidFill>
                <a:latin typeface="Constantia"/>
              </a:rPr>
              <a:t>)</a:t>
            </a:r>
          </a:p>
          <a:p>
            <a:pPr>
              <a:buNone/>
            </a:pPr>
            <a:endParaRPr lang="en-GB" dirty="0" smtClean="0">
              <a:solidFill>
                <a:srgbClr val="FF0000"/>
              </a:solidFill>
              <a:latin typeface="Constantia"/>
            </a:endParaRP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b="1" dirty="0" smtClean="0">
                <a:latin typeface="Constantia"/>
              </a:rPr>
              <a:t>Also make sure you export the message runtime dependency</a:t>
            </a:r>
            <a:r>
              <a:rPr lang="en-GB" dirty="0" smtClean="0">
                <a:latin typeface="Constantia"/>
              </a:rPr>
              <a:t>.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</a:t>
            </a:r>
            <a:r>
              <a:rPr lang="en-GB" sz="2400" dirty="0" err="1" smtClean="0">
                <a:solidFill>
                  <a:srgbClr val="FF0000"/>
                </a:solidFill>
                <a:latin typeface="Constantia"/>
              </a:rPr>
              <a:t>catkin_package</a:t>
            </a:r>
            <a:r>
              <a:rPr lang="en-GB" sz="2400" dirty="0" smtClean="0">
                <a:solidFill>
                  <a:srgbClr val="FF0000"/>
                </a:solidFill>
                <a:latin typeface="Constantia"/>
              </a:rPr>
              <a:t>(</a:t>
            </a:r>
          </a:p>
          <a:p>
            <a:pPr>
              <a:buNone/>
            </a:pPr>
            <a:r>
              <a:rPr lang="en-GB" sz="2400" dirty="0" smtClean="0">
                <a:solidFill>
                  <a:srgbClr val="FF0000"/>
                </a:solidFill>
                <a:latin typeface="Constantia"/>
              </a:rPr>
              <a:t>        ...</a:t>
            </a:r>
          </a:p>
          <a:p>
            <a:pPr>
              <a:buNone/>
            </a:pPr>
            <a:r>
              <a:rPr lang="en-GB" sz="2400" dirty="0" smtClean="0">
                <a:solidFill>
                  <a:srgbClr val="FF0000"/>
                </a:solidFill>
                <a:latin typeface="Constantia"/>
              </a:rPr>
              <a:t>       CATKIN_DEPENDS </a:t>
            </a:r>
            <a:r>
              <a:rPr lang="en-GB" sz="2400" dirty="0" err="1" smtClean="0">
                <a:solidFill>
                  <a:srgbClr val="FF0000"/>
                </a:solidFill>
                <a:latin typeface="Constantia"/>
              </a:rPr>
              <a:t>message_runtime</a:t>
            </a:r>
            <a:r>
              <a:rPr lang="en-GB" sz="2400" dirty="0" smtClean="0">
                <a:solidFill>
                  <a:srgbClr val="FF0000"/>
                </a:solidFill>
                <a:latin typeface="Constantia"/>
              </a:rPr>
              <a:t> ...)</a:t>
            </a:r>
          </a:p>
          <a:p>
            <a:pPr>
              <a:buNone/>
            </a:pPr>
            <a:endParaRPr lang="en-GB" sz="2400" dirty="0">
              <a:solidFill>
                <a:srgbClr val="FF0000"/>
              </a:solidFill>
              <a:latin typeface="Constantia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721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  <a:buChar char=" "/>
            </a:pPr>
            <a:r>
              <a:rPr lang="en-US" altLang="zh-CN" b="1" smtClean="0"/>
              <a:t>                      </a:t>
            </a:r>
            <a:endParaRPr lang="en-US" altLang="zh-CN" b="1" dirty="0" smtClean="0"/>
          </a:p>
          <a:p>
            <a:pPr>
              <a:buChar char=" "/>
            </a:pPr>
            <a:r>
              <a:rPr lang="en-GB" smtClean="0"/>
              <a:t>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                      </a:t>
            </a:r>
            <a:br>
              <a:rPr lang="en-GB" smtClean="0"/>
            </a:br>
            <a:r>
              <a:rPr lang="en-GB" smtClean="0"/>
              <a:t>          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>
              <a:buChar char=" "/>
            </a:pPr>
            <a:r>
              <a:rPr lang="en-GB" smtClean="0"/>
              <a:t>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</a:t>
            </a:r>
            <a:endParaRPr lang="en-GB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21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304800" y="11430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Change CMakelists.txt.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Find the following block of code: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</a:t>
            </a:r>
            <a:r>
              <a:rPr lang="en-GB" dirty="0" err="1" smtClean="0">
                <a:latin typeface="Constantia"/>
              </a:rPr>
              <a:t>add_message_files</a:t>
            </a:r>
            <a:r>
              <a:rPr lang="en-GB" dirty="0" smtClean="0">
                <a:latin typeface="Constantia"/>
              </a:rPr>
              <a:t>(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FILES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Message1.msg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Message2.msg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)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Uncomment it by removing the # symbols and change to this: </a:t>
            </a:r>
            <a:r>
              <a:rPr lang="en-GB" dirty="0" err="1" smtClean="0">
                <a:latin typeface="Constantia"/>
              </a:rPr>
              <a:t>add_message_files</a:t>
            </a:r>
            <a:r>
              <a:rPr lang="en-GB" dirty="0" smtClean="0">
                <a:latin typeface="Constantia"/>
              </a:rPr>
              <a:t>(   FILES   AandB.msg )</a:t>
            </a:r>
          </a:p>
          <a:p>
            <a:pPr marL="0" indent="0">
              <a:buNone/>
            </a:pPr>
            <a:endParaRPr lang="en-GB" dirty="0" smtClean="0"/>
          </a:p>
          <a:p>
            <a:pPr>
              <a:buChar char=" "/>
            </a:pPr>
            <a:r>
              <a:rPr lang="en-GB" dirty="0" smtClean="0"/>
              <a:t>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</a:t>
            </a:r>
            <a:endParaRPr lang="en-GB" dirty="0"/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660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descr=" 1638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 descr=" 16387"/>
          <p:cNvSpPr>
            <a:spLocks noGrp="1" noChangeArrowheads="1"/>
          </p:cNvSpPr>
          <p:nvPr>
            <p:ph idx="4294967295"/>
          </p:nvPr>
        </p:nvSpPr>
        <p:spPr bwMode="auto">
          <a:xfrm>
            <a:off x="304800" y="1066800"/>
            <a:ext cx="86868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 lvl="0">
              <a:lnSpc>
                <a:spcPct val="200000"/>
              </a:lnSpc>
              <a:buClr>
                <a:srgbClr val="0BD0D9"/>
              </a:buClr>
              <a:buBlip>
                <a:blip r:embed="rId2"/>
              </a:buBlip>
            </a:pPr>
            <a:r>
              <a:rPr lang="en-US" altLang="zh-CN" b="1" dirty="0" smtClean="0">
                <a:latin typeface="Constantia"/>
              </a:rPr>
              <a:t>Change CMakelists.txt.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Find the following block of code: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</a:t>
            </a:r>
            <a:r>
              <a:rPr lang="en-GB" dirty="0" err="1" smtClean="0">
                <a:latin typeface="Constantia"/>
              </a:rPr>
              <a:t>add_message_files</a:t>
            </a:r>
            <a:r>
              <a:rPr lang="en-GB" dirty="0" smtClean="0">
                <a:latin typeface="Constantia"/>
              </a:rPr>
              <a:t>(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FILES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Message1.msg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Message2.msg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)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Uncomment it by removing the # symbols and change to this: </a:t>
            </a:r>
            <a:r>
              <a:rPr lang="en-GB" dirty="0" err="1" smtClean="0">
                <a:latin typeface="Constantia"/>
              </a:rPr>
              <a:t>add_message_files</a:t>
            </a:r>
            <a:r>
              <a:rPr lang="en-GB" dirty="0" smtClean="0">
                <a:latin typeface="Constantia"/>
              </a:rPr>
              <a:t>(   FILES   AandB.msg )</a:t>
            </a:r>
          </a:p>
          <a:p>
            <a:pPr marL="0" indent="0">
              <a:buNone/>
            </a:pPr>
            <a:endParaRPr lang="en-GB" dirty="0" smtClean="0"/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Remove # to uncomment the following lines: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</a:t>
            </a:r>
            <a:r>
              <a:rPr lang="en-GB" dirty="0" err="1" smtClean="0">
                <a:latin typeface="Constantia"/>
              </a:rPr>
              <a:t>add_service_files</a:t>
            </a:r>
            <a:r>
              <a:rPr lang="en-GB" dirty="0" smtClean="0">
                <a:latin typeface="Constantia"/>
              </a:rPr>
              <a:t>(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FILES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Service1.srv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  Service2.srv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# )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smtClean="0">
                <a:latin typeface="Constantia"/>
              </a:rPr>
              <a:t>And replace the placeholder Service*.</a:t>
            </a:r>
            <a:r>
              <a:rPr lang="en-GB" dirty="0" err="1" smtClean="0">
                <a:latin typeface="Constantia"/>
              </a:rPr>
              <a:t>srv</a:t>
            </a:r>
            <a:r>
              <a:rPr lang="en-GB" dirty="0" smtClean="0">
                <a:latin typeface="Constantia"/>
              </a:rPr>
              <a:t> files for your service files:</a:t>
            </a:r>
          </a:p>
          <a:p>
            <a:pPr marL="0" lvl="0" indent="0">
              <a:buClr>
                <a:srgbClr val="0BD0D9"/>
              </a:buClr>
              <a:buNone/>
            </a:pPr>
            <a:r>
              <a:rPr lang="en-GB" dirty="0" err="1" smtClean="0">
                <a:latin typeface="Constantia"/>
              </a:rPr>
              <a:t>add_service_files</a:t>
            </a:r>
            <a:r>
              <a:rPr lang="en-GB" dirty="0" smtClean="0">
                <a:latin typeface="Constantia"/>
              </a:rPr>
              <a:t>(  FILES  </a:t>
            </a:r>
            <a:r>
              <a:rPr lang="en-GB" dirty="0" err="1" smtClean="0">
                <a:latin typeface="Constantia"/>
              </a:rPr>
              <a:t>AddTwoInts.srv</a:t>
            </a:r>
            <a:r>
              <a:rPr lang="en-GB" dirty="0" smtClean="0">
                <a:latin typeface="Constantia"/>
              </a:rPr>
              <a:t>)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0699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/>
          <a:lstStyle/>
          <a:p>
            <a:r>
              <a:rPr lang="en-GB" dirty="0"/>
              <a:t>Supported robots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3156"/>
            <a:ext cx="8277225" cy="423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594360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lot more on </a:t>
            </a:r>
            <a:r>
              <a:rPr lang="en-GB" dirty="0" smtClean="0"/>
              <a:t>   </a:t>
            </a: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www.ros.org/wiki/Robots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685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b="1" dirty="0" smtClean="0"/>
              <a:t>package.xml should look like: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812800" y="1447800"/>
            <a:ext cx="7315200" cy="522450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450" dirty="0"/>
              <a:t>&lt;?xml version="1.0"?&gt;</a:t>
            </a:r>
          </a:p>
          <a:p>
            <a:r>
              <a:rPr lang="en-GB" sz="1450" dirty="0"/>
              <a:t>&lt;package&gt;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/>
              <a:t>name&gt;</a:t>
            </a:r>
            <a:r>
              <a:rPr lang="en-GB" sz="1450" dirty="0" err="1"/>
              <a:t>beginner_tutorials</a:t>
            </a:r>
            <a:r>
              <a:rPr lang="en-GB" sz="1450" dirty="0"/>
              <a:t>&lt;/name&gt;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/>
              <a:t>version&gt;0.0.0&lt;/version&gt;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/>
              <a:t>description&gt;The </a:t>
            </a:r>
            <a:r>
              <a:rPr lang="en-GB" sz="1450" dirty="0" err="1"/>
              <a:t>beginner_tutorials</a:t>
            </a:r>
            <a:r>
              <a:rPr lang="en-GB" sz="1450" dirty="0"/>
              <a:t> package&lt;/description&gt;</a:t>
            </a:r>
          </a:p>
          <a:p>
            <a:r>
              <a:rPr lang="en-GB" sz="1450" dirty="0"/>
              <a:t> </a:t>
            </a:r>
            <a:r>
              <a:rPr lang="en-GB" sz="1450" dirty="0" smtClean="0"/>
              <a:t>  &lt;</a:t>
            </a:r>
            <a:r>
              <a:rPr lang="en-GB" sz="1450" dirty="0"/>
              <a:t>maintainer email="</a:t>
            </a:r>
            <a:r>
              <a:rPr lang="en-GB" sz="1450" dirty="0" err="1"/>
              <a:t>ling@todo.todo</a:t>
            </a:r>
            <a:r>
              <a:rPr lang="en-GB" sz="1450" dirty="0"/>
              <a:t>"&gt;ling&lt;/maintainer&gt;</a:t>
            </a:r>
          </a:p>
          <a:p>
            <a:r>
              <a:rPr lang="en-GB" sz="1450" dirty="0"/>
              <a:t> </a:t>
            </a:r>
            <a:r>
              <a:rPr lang="en-GB" sz="1450" dirty="0" smtClean="0"/>
              <a:t>  &lt;</a:t>
            </a:r>
            <a:r>
              <a:rPr lang="en-GB" sz="1450" dirty="0"/>
              <a:t>license&gt;TODO&lt;/license</a:t>
            </a:r>
            <a:r>
              <a:rPr lang="en-GB" sz="1450" dirty="0" smtClean="0"/>
              <a:t>&gt;</a:t>
            </a:r>
          </a:p>
          <a:p>
            <a:endParaRPr lang="en-GB" sz="1450" dirty="0"/>
          </a:p>
          <a:p>
            <a:r>
              <a:rPr lang="en-GB" sz="1450" dirty="0" smtClean="0"/>
              <a:t>   &lt;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  <a:r>
              <a:rPr lang="en-GB" sz="1450" dirty="0" err="1"/>
              <a:t>message_generation</a:t>
            </a:r>
            <a:r>
              <a:rPr lang="en-GB" sz="1450" dirty="0"/>
              <a:t>&lt;/</a:t>
            </a:r>
            <a:r>
              <a:rPr lang="en-GB" sz="1450" dirty="0" err="1"/>
              <a:t>build_depend</a:t>
            </a:r>
            <a:r>
              <a:rPr lang="en-GB" sz="1450" dirty="0"/>
              <a:t>&gt; </a:t>
            </a:r>
          </a:p>
          <a:p>
            <a:r>
              <a:rPr lang="en-GB" sz="1450" dirty="0" smtClean="0"/>
              <a:t>   &lt;</a:t>
            </a:r>
            <a:r>
              <a:rPr lang="en-GB" sz="1450" dirty="0" err="1"/>
              <a:t>buildtool_depend</a:t>
            </a:r>
            <a:r>
              <a:rPr lang="en-GB" sz="1450" dirty="0"/>
              <a:t>&gt;catkin&lt;/</a:t>
            </a:r>
            <a:r>
              <a:rPr lang="en-GB" sz="1450" dirty="0" err="1"/>
              <a:t>buildtool_depend</a:t>
            </a:r>
            <a:r>
              <a:rPr lang="en-GB" sz="1450" dirty="0"/>
              <a:t>&gt; </a:t>
            </a:r>
          </a:p>
          <a:p>
            <a:r>
              <a:rPr lang="en-GB" sz="1450" dirty="0" smtClean="0"/>
              <a:t>   &lt;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  <a:r>
              <a:rPr lang="en-GB" sz="1450" dirty="0" err="1"/>
              <a:t>message_runtime</a:t>
            </a:r>
            <a:r>
              <a:rPr lang="en-GB" sz="1450" dirty="0"/>
              <a:t>&lt;/</a:t>
            </a:r>
            <a:r>
              <a:rPr lang="en-GB" sz="1450" dirty="0" err="1"/>
              <a:t>run_depend</a:t>
            </a:r>
            <a:r>
              <a:rPr lang="en-GB" sz="1450" dirty="0"/>
              <a:t>&gt; </a:t>
            </a:r>
          </a:p>
          <a:p>
            <a:r>
              <a:rPr lang="en-GB" sz="1450" dirty="0"/>
              <a:t> </a:t>
            </a:r>
          </a:p>
          <a:p>
            <a:r>
              <a:rPr lang="en-GB" sz="1450" dirty="0"/>
              <a:t> </a:t>
            </a:r>
            <a:r>
              <a:rPr lang="en-GB" sz="1450" dirty="0" smtClean="0"/>
              <a:t>  </a:t>
            </a:r>
            <a:r>
              <a:rPr lang="en-GB" sz="1450" dirty="0"/>
              <a:t>&lt;</a:t>
            </a:r>
            <a:r>
              <a:rPr lang="en-GB" sz="1450" dirty="0" err="1"/>
              <a:t>buildtool_depend</a:t>
            </a:r>
            <a:r>
              <a:rPr lang="en-GB" sz="1450" dirty="0"/>
              <a:t>&gt;catkin&lt;/</a:t>
            </a:r>
            <a:r>
              <a:rPr lang="en-GB" sz="1450" dirty="0" err="1"/>
              <a:t>buildtool_depend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</a:t>
            </a:r>
            <a:r>
              <a:rPr lang="en-GB" sz="1450" dirty="0" smtClean="0"/>
              <a:t>  </a:t>
            </a:r>
            <a:r>
              <a:rPr lang="en-GB" sz="1450" dirty="0"/>
              <a:t>&lt;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  <a:r>
              <a:rPr lang="en-GB" sz="1450" dirty="0" err="1"/>
              <a:t>roscpp</a:t>
            </a:r>
            <a:r>
              <a:rPr lang="en-GB" sz="1450" dirty="0"/>
              <a:t>&lt;/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</a:t>
            </a:r>
            <a:r>
              <a:rPr lang="en-GB" sz="1450" dirty="0" smtClean="0"/>
              <a:t>  </a:t>
            </a:r>
            <a:r>
              <a:rPr lang="en-GB" sz="1450" dirty="0"/>
              <a:t>&lt;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  <a:r>
              <a:rPr lang="en-GB" sz="1450" dirty="0" err="1"/>
              <a:t>rospy</a:t>
            </a:r>
            <a:r>
              <a:rPr lang="en-GB" sz="1450" dirty="0"/>
              <a:t>&lt;/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</a:t>
            </a:r>
            <a:r>
              <a:rPr lang="en-GB" sz="1450" dirty="0" smtClean="0"/>
              <a:t>  </a:t>
            </a:r>
            <a:r>
              <a:rPr lang="en-GB" sz="1450" dirty="0"/>
              <a:t>&lt;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  <a:r>
              <a:rPr lang="en-GB" sz="1450" dirty="0" err="1"/>
              <a:t>std_msgs</a:t>
            </a:r>
            <a:r>
              <a:rPr lang="en-GB" sz="1450" dirty="0"/>
              <a:t>&lt;/</a:t>
            </a:r>
            <a:r>
              <a:rPr lang="en-GB" sz="1450" dirty="0" err="1"/>
              <a:t>build_depend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  <a:r>
              <a:rPr lang="en-GB" sz="1450" dirty="0" err="1"/>
              <a:t>roscpp</a:t>
            </a:r>
            <a:r>
              <a:rPr lang="en-GB" sz="1450" dirty="0"/>
              <a:t>&lt;/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  <a:r>
              <a:rPr lang="en-GB" sz="1450" dirty="0" err="1"/>
              <a:t>rospy</a:t>
            </a:r>
            <a:r>
              <a:rPr lang="en-GB" sz="1450" dirty="0"/>
              <a:t>&lt;/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  </a:t>
            </a:r>
            <a:r>
              <a:rPr lang="en-GB" sz="1450" dirty="0" smtClean="0"/>
              <a:t> &lt;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  <a:r>
              <a:rPr lang="en-GB" sz="1450" dirty="0" err="1"/>
              <a:t>std_msgs</a:t>
            </a:r>
            <a:r>
              <a:rPr lang="en-GB" sz="1450" dirty="0"/>
              <a:t>&lt;/</a:t>
            </a:r>
            <a:r>
              <a:rPr lang="en-GB" sz="1450" dirty="0" err="1"/>
              <a:t>run_depend</a:t>
            </a:r>
            <a:r>
              <a:rPr lang="en-GB" sz="1450" dirty="0"/>
              <a:t>&gt;</a:t>
            </a:r>
          </a:p>
          <a:p>
            <a:r>
              <a:rPr lang="en-GB" sz="1450" dirty="0"/>
              <a:t> </a:t>
            </a:r>
          </a:p>
          <a:p>
            <a:r>
              <a:rPr lang="en-GB" sz="1450" dirty="0"/>
              <a:t> </a:t>
            </a:r>
            <a:r>
              <a:rPr lang="en-GB" sz="1450" dirty="0" smtClean="0"/>
              <a:t>  </a:t>
            </a:r>
            <a:r>
              <a:rPr lang="en-GB" sz="1450" dirty="0"/>
              <a:t>&lt;export&gt;</a:t>
            </a:r>
          </a:p>
          <a:p>
            <a:r>
              <a:rPr lang="en-GB" sz="1450" dirty="0"/>
              <a:t> </a:t>
            </a:r>
            <a:r>
              <a:rPr lang="en-GB" sz="1450" dirty="0" smtClean="0"/>
              <a:t>  </a:t>
            </a:r>
            <a:r>
              <a:rPr lang="en-GB" sz="1450" dirty="0"/>
              <a:t>&lt;/export&gt;</a:t>
            </a:r>
          </a:p>
          <a:p>
            <a:r>
              <a:rPr lang="en-GB" sz="1450" dirty="0"/>
              <a:t>&lt;/package&gt;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81000"/>
            <a:ext cx="8382000" cy="990600"/>
          </a:xfrm>
          <a:ln/>
        </p:spPr>
        <p:txBody>
          <a:bodyPr>
            <a:normAutofit/>
          </a:bodyPr>
          <a:lstStyle/>
          <a:p>
            <a:r>
              <a:rPr lang="en-US" altLang="zh-CN" sz="4000" dirty="0" smtClean="0"/>
              <a:t>Modify Package.xml and CMakeLists.txt</a:t>
            </a:r>
            <a:endParaRPr lang="en-US" altLang="zh-CN" sz="4000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66800"/>
            <a:ext cx="9144000" cy="5486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b="1" dirty="0" smtClean="0"/>
              <a:t>CMakeLists.txt should look like: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endParaRPr lang="en-GB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838200" y="1981200"/>
            <a:ext cx="7315200" cy="440120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 dirty="0" err="1"/>
              <a:t>cmake_minimum_required</a:t>
            </a:r>
            <a:r>
              <a:rPr lang="en-GB" sz="2000" dirty="0"/>
              <a:t>(VERSION 2.8.3)</a:t>
            </a:r>
          </a:p>
          <a:p>
            <a:r>
              <a:rPr lang="en-GB" sz="2000" dirty="0"/>
              <a:t>project(</a:t>
            </a:r>
            <a:r>
              <a:rPr lang="en-GB" sz="2000" dirty="0" err="1"/>
              <a:t>beginner_tutorials</a:t>
            </a:r>
            <a:r>
              <a:rPr lang="en-GB" sz="2000" dirty="0"/>
              <a:t>)</a:t>
            </a:r>
          </a:p>
          <a:p>
            <a:r>
              <a:rPr lang="en-GB" sz="2000" dirty="0" err="1" smtClean="0"/>
              <a:t>find_package</a:t>
            </a:r>
            <a:r>
              <a:rPr lang="en-GB" sz="2000" dirty="0" smtClean="0"/>
              <a:t>(catkin </a:t>
            </a:r>
            <a:r>
              <a:rPr lang="en-GB" sz="2000" dirty="0"/>
              <a:t>REQUIRED COMPONENTS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roscpp</a:t>
            </a:r>
            <a:endParaRPr lang="en-GB" sz="2000" dirty="0"/>
          </a:p>
          <a:p>
            <a:r>
              <a:rPr lang="en-GB" sz="2000" dirty="0"/>
              <a:t>  </a:t>
            </a:r>
            <a:r>
              <a:rPr lang="en-GB" sz="2000" dirty="0" err="1"/>
              <a:t>rospy</a:t>
            </a:r>
            <a:endParaRPr lang="en-GB" sz="2000" dirty="0"/>
          </a:p>
          <a:p>
            <a:r>
              <a:rPr lang="en-GB" sz="2000" dirty="0"/>
              <a:t>  </a:t>
            </a:r>
            <a:r>
              <a:rPr lang="en-GB" sz="2000" dirty="0" err="1"/>
              <a:t>std_msgs</a:t>
            </a:r>
            <a:endParaRPr lang="en-GB" sz="2000" dirty="0"/>
          </a:p>
          <a:p>
            <a:r>
              <a:rPr lang="en-GB" sz="2000" dirty="0"/>
              <a:t>  </a:t>
            </a:r>
            <a:r>
              <a:rPr lang="en-GB" sz="2000" dirty="0" err="1"/>
              <a:t>message_generation</a:t>
            </a:r>
            <a:endParaRPr lang="en-GB" sz="2000" dirty="0"/>
          </a:p>
          <a:p>
            <a:r>
              <a:rPr lang="en-GB" sz="2000" dirty="0"/>
              <a:t>)</a:t>
            </a:r>
          </a:p>
          <a:p>
            <a:r>
              <a:rPr lang="en-GB" sz="2000" dirty="0" err="1" smtClean="0"/>
              <a:t>add_message_files</a:t>
            </a:r>
            <a:r>
              <a:rPr lang="en-GB" sz="2000" dirty="0" smtClean="0"/>
              <a:t>(   FILES   AandB.msg  </a:t>
            </a:r>
            <a:r>
              <a:rPr lang="en-GB" sz="2000" dirty="0"/>
              <a:t>)</a:t>
            </a:r>
          </a:p>
          <a:p>
            <a:r>
              <a:rPr lang="en-GB" sz="2000" dirty="0" err="1" smtClean="0"/>
              <a:t>add_service_files</a:t>
            </a:r>
            <a:r>
              <a:rPr lang="en-GB" sz="2000" dirty="0" smtClean="0"/>
              <a:t> (  FILES    </a:t>
            </a:r>
            <a:r>
              <a:rPr lang="en-GB" sz="2000" dirty="0" err="1" smtClean="0"/>
              <a:t>AddTwoInts.srv</a:t>
            </a:r>
            <a:r>
              <a:rPr lang="en-GB" sz="2000" dirty="0" smtClean="0"/>
              <a:t>  </a:t>
            </a:r>
            <a:r>
              <a:rPr lang="en-GB" sz="2000" dirty="0"/>
              <a:t>)</a:t>
            </a:r>
          </a:p>
          <a:p>
            <a:r>
              <a:rPr lang="en-GB" sz="2000" dirty="0" err="1" smtClean="0"/>
              <a:t>generate_messages</a:t>
            </a:r>
            <a:r>
              <a:rPr lang="en-GB" sz="2000" dirty="0" smtClean="0"/>
              <a:t>(   DEPENDENCIES    </a:t>
            </a:r>
            <a:r>
              <a:rPr lang="en-GB" sz="2000" dirty="0" err="1" smtClean="0"/>
              <a:t>std_msgs</a:t>
            </a:r>
            <a:r>
              <a:rPr lang="en-GB" sz="2000" dirty="0" smtClean="0"/>
              <a:t>  </a:t>
            </a:r>
            <a:r>
              <a:rPr lang="en-GB" sz="2000" dirty="0"/>
              <a:t>)</a:t>
            </a:r>
          </a:p>
          <a:p>
            <a:r>
              <a:rPr lang="en-GB" sz="2000" dirty="0" err="1" smtClean="0"/>
              <a:t>catkin_package</a:t>
            </a:r>
            <a:r>
              <a:rPr lang="en-GB" sz="2000" dirty="0" smtClean="0"/>
              <a:t>(   </a:t>
            </a:r>
            <a:r>
              <a:rPr lang="en-GB" sz="2000" dirty="0"/>
              <a:t>CATKIN_DEPENDS </a:t>
            </a:r>
            <a:r>
              <a:rPr lang="en-GB" sz="2000" dirty="0" err="1"/>
              <a:t>roscpp</a:t>
            </a:r>
            <a:r>
              <a:rPr lang="en-GB" sz="2000" dirty="0"/>
              <a:t> </a:t>
            </a:r>
            <a:r>
              <a:rPr lang="en-GB" sz="2000" dirty="0" err="1"/>
              <a:t>rospy</a:t>
            </a:r>
            <a:r>
              <a:rPr lang="en-GB" sz="2000" dirty="0"/>
              <a:t> </a:t>
            </a:r>
            <a:r>
              <a:rPr lang="en-GB" sz="2000" dirty="0" err="1"/>
              <a:t>std_msgs</a:t>
            </a:r>
            <a:r>
              <a:rPr lang="en-GB" sz="2000" dirty="0"/>
              <a:t> </a:t>
            </a:r>
            <a:r>
              <a:rPr lang="en-GB" sz="2000" dirty="0" err="1" smtClean="0"/>
              <a:t>message_runtime</a:t>
            </a:r>
            <a:r>
              <a:rPr lang="en-GB" sz="2000" dirty="0" smtClean="0"/>
              <a:t> )</a:t>
            </a:r>
            <a:endParaRPr lang="en-GB" sz="2000" dirty="0"/>
          </a:p>
          <a:p>
            <a:r>
              <a:rPr lang="en-GB" sz="2000" dirty="0" err="1" smtClean="0"/>
              <a:t>include_directories</a:t>
            </a:r>
            <a:r>
              <a:rPr lang="en-GB" sz="2000" dirty="0" smtClean="0"/>
              <a:t>(   </a:t>
            </a:r>
            <a:r>
              <a:rPr lang="en-GB" sz="2000" dirty="0"/>
              <a:t>${</a:t>
            </a:r>
            <a:r>
              <a:rPr lang="en-GB" sz="2000" dirty="0" err="1"/>
              <a:t>catkin_INCLUDE_DIRS</a:t>
            </a:r>
            <a:r>
              <a:rPr lang="en-GB" sz="2000" dirty="0" smtClean="0"/>
              <a:t>} )</a:t>
            </a:r>
            <a:endParaRPr lang="en-GB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7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Make Eclipse Project Files</a:t>
            </a:r>
          </a:p>
        </p:txBody>
      </p:sp>
      <p:sp>
        <p:nvSpPr>
          <p:cNvPr id="17411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Go to workspace directory and run </a:t>
            </a:r>
            <a:r>
              <a:rPr lang="en-US" altLang="zh-CN" dirty="0" err="1"/>
              <a:t>catkin_make</a:t>
            </a:r>
            <a:r>
              <a:rPr lang="en-US" altLang="zh-CN" dirty="0"/>
              <a:t> with options to generate eclipse project files: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The project files will be generated in the build/ folder (~/</a:t>
            </a:r>
            <a:r>
              <a:rPr lang="en-US" altLang="zh-CN" dirty="0" err="1"/>
              <a:t>catkin_ws</a:t>
            </a:r>
            <a:r>
              <a:rPr lang="en-US" altLang="zh-CN" dirty="0"/>
              <a:t>/build/.project and </a:t>
            </a:r>
            <a:r>
              <a:rPr lang="en-US" altLang="zh-CN" dirty="0" smtClean="0"/>
              <a:t>~/</a:t>
            </a:r>
            <a:r>
              <a:rPr lang="en-US" altLang="zh-CN" dirty="0" err="1"/>
              <a:t>catkin_ws</a:t>
            </a:r>
            <a:r>
              <a:rPr lang="en-US" altLang="zh-CN" dirty="0"/>
              <a:t>/build/.</a:t>
            </a:r>
            <a:r>
              <a:rPr lang="en-US" altLang="zh-CN" dirty="0" err="1"/>
              <a:t>cproject</a:t>
            </a:r>
            <a:r>
              <a:rPr lang="en-US" altLang="zh-CN" dirty="0"/>
              <a:t>)</a:t>
            </a:r>
          </a:p>
        </p:txBody>
      </p:sp>
      <p:sp>
        <p:nvSpPr>
          <p:cNvPr id="17412" name="Rectangle 5"/>
          <p:cNvSpPr>
            <a:spLocks/>
          </p:cNvSpPr>
          <p:nvPr/>
        </p:nvSpPr>
        <p:spPr bwMode="auto">
          <a:xfrm>
            <a:off x="685800" y="2286000"/>
            <a:ext cx="7696200" cy="70802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$cd ~/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catkin_make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--force-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cmake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-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G"Eclipse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CDT4 - Unix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Makefiles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"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36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Import the Project into Eclipse</a:t>
            </a:r>
          </a:p>
        </p:txBody>
      </p:sp>
      <p:sp>
        <p:nvSpPr>
          <p:cNvPr id="18435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Now start Eclipse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Choose </a:t>
            </a:r>
            <a:r>
              <a:rPr lang="en-US" altLang="zh-CN" dirty="0" err="1"/>
              <a:t>catkin_ws</a:t>
            </a:r>
            <a:r>
              <a:rPr lang="en-US" altLang="zh-CN" dirty="0"/>
              <a:t> folder as the workspace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1" y="2362200"/>
            <a:ext cx="5934075" cy="3009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2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Import the Project into Eclipse</a:t>
            </a:r>
          </a:p>
        </p:txBody>
      </p:sp>
      <p:sp>
        <p:nvSpPr>
          <p:cNvPr id="19459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Choose File --&gt; Import --&gt; General --&gt; Existing Projects into Workspace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33600"/>
            <a:ext cx="471881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37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en-US" altLang="zh-CN"/>
              <a:t>Import the Project into Eclipse</a:t>
            </a:r>
          </a:p>
        </p:txBody>
      </p:sp>
      <p:sp>
        <p:nvSpPr>
          <p:cNvPr id="20483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510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Now import the project from the ~/</a:t>
            </a:r>
            <a:r>
              <a:rPr lang="en-US" altLang="zh-CN" dirty="0" err="1"/>
              <a:t>catkin_ws</a:t>
            </a:r>
            <a:r>
              <a:rPr lang="en-US" altLang="zh-CN" dirty="0"/>
              <a:t>/build folder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2" name="Picture 2" descr="F:\Dropbox\杂\Trip to France\misc\Screenshot from 2014-05-11 21-47-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59000"/>
            <a:ext cx="390964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30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Fix Preprocessor Include Paths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57550"/>
            <a:ext cx="41910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71600"/>
            <a:ext cx="8686800" cy="1905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Blip>
                <a:blip r:embed="rId3"/>
              </a:buBlip>
            </a:pPr>
            <a:r>
              <a:rPr lang="en-US" altLang="zh-CN" sz="2800" dirty="0"/>
              <a:t>By default, the </a:t>
            </a:r>
            <a:r>
              <a:rPr lang="en-US" altLang="zh-CN" sz="2800" dirty="0" err="1"/>
              <a:t>intellisense</a:t>
            </a:r>
            <a:r>
              <a:rPr lang="en-US" altLang="zh-CN" sz="2800" dirty="0"/>
              <a:t> in Eclipse won’t recognize the system header files (like &lt;string&gt;). To fix that: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Go to Project Properties --&gt; C/C++ General --&gt; Preprocessor Include Paths, Macros, etc. --&gt;</a:t>
            </a:r>
            <a:r>
              <a:rPr lang="en-US" altLang="zh-CN" sz="2400" dirty="0">
                <a:sym typeface="Wingdings" pitchFamily="2" charset="2"/>
              </a:rPr>
              <a:t> Providers tab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Check CDT GCC Built-in Compiler Settings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76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Fix Preprocessor Include Paths</a:t>
            </a:r>
          </a:p>
        </p:txBody>
      </p:sp>
      <p:sp>
        <p:nvSpPr>
          <p:cNvPr id="22531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1244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After that rebuild the C/C++ index by Right click on project -&gt; Index -&gt; Rebuild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514600"/>
            <a:ext cx="42513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11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Project Structure</a:t>
            </a:r>
          </a:p>
        </p:txBody>
      </p:sp>
      <p:sp>
        <p:nvSpPr>
          <p:cNvPr id="23555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240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Eclipse provides a link "Source directory" within the project so that you can edit the source code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38400"/>
            <a:ext cx="2060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81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sz="2800" b="1" dirty="0"/>
              <a:t>How to publish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server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client</a:t>
            </a:r>
            <a:endParaRPr lang="en-US" altLang="zh-C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1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GB" dirty="0" smtClean="0"/>
              <a:t>Sensors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GB" dirty="0"/>
              <a:t>1D/2D/3D range </a:t>
            </a:r>
            <a:r>
              <a:rPr lang="en-GB" dirty="0" smtClean="0"/>
              <a:t>finders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Sharp IR range </a:t>
            </a:r>
            <a:r>
              <a:rPr lang="en-GB" dirty="0" smtClean="0"/>
              <a:t>finder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Hokuyo laser scanners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Sick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Microsoft Kinect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Asus </a:t>
            </a:r>
            <a:r>
              <a:rPr lang="en-GB" dirty="0" err="1"/>
              <a:t>Xtion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600"/>
            <a:ext cx="1745466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Add New Source File</a:t>
            </a:r>
          </a:p>
        </p:txBody>
      </p:sp>
      <p:sp>
        <p:nvSpPr>
          <p:cNvPr id="24579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371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Right click on </a:t>
            </a:r>
            <a:r>
              <a:rPr lang="en-US" altLang="zh-CN" b="1" dirty="0" err="1"/>
              <a:t>src</a:t>
            </a:r>
            <a:r>
              <a:rPr lang="en-US" altLang="zh-CN" b="1" dirty="0"/>
              <a:t> </a:t>
            </a:r>
            <a:r>
              <a:rPr lang="en-US" altLang="zh-CN" dirty="0"/>
              <a:t>and select </a:t>
            </a:r>
            <a:r>
              <a:rPr lang="en-US" altLang="zh-CN" b="1" dirty="0"/>
              <a:t>New</a:t>
            </a:r>
            <a:r>
              <a:rPr lang="en-US" altLang="zh-CN" dirty="0"/>
              <a:t> –&gt; </a:t>
            </a:r>
            <a:r>
              <a:rPr lang="en-US" altLang="zh-CN" b="1" dirty="0"/>
              <a:t>Source File</a:t>
            </a:r>
            <a:r>
              <a:rPr lang="en-US" altLang="zh-CN" dirty="0"/>
              <a:t>, and create a file named talker.cpp 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53340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9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Code Completion</a:t>
            </a:r>
          </a:p>
        </p:txBody>
      </p:sp>
      <p:sp>
        <p:nvSpPr>
          <p:cNvPr id="25603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600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Use Eclipse standard shortcuts to get code completion (i.e., </a:t>
            </a:r>
            <a:r>
              <a:rPr lang="en-US" altLang="zh-CN" dirty="0" err="1"/>
              <a:t>Ctrl+Space</a:t>
            </a:r>
            <a:r>
              <a:rPr lang="en-US" altLang="zh-CN" dirty="0"/>
              <a:t>) </a:t>
            </a:r>
          </a:p>
        </p:txBody>
      </p:sp>
      <p:pic>
        <p:nvPicPr>
          <p:cNvPr id="2050" name="Picture 2" descr="L:\Screenshot from 2014-04-17 11_09_3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28644" b="15329"/>
          <a:stretch/>
        </p:blipFill>
        <p:spPr bwMode="auto">
          <a:xfrm>
            <a:off x="1371600" y="2514600"/>
            <a:ext cx="5876925" cy="414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95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C++ Client Library</a:t>
            </a:r>
          </a:p>
        </p:txBody>
      </p:sp>
      <p:sp>
        <p:nvSpPr>
          <p:cNvPr id="2662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511300"/>
            <a:ext cx="8686800" cy="4279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b="1" dirty="0" err="1"/>
              <a:t>roscpp</a:t>
            </a:r>
            <a:r>
              <a:rPr lang="en-US" altLang="zh-CN" dirty="0"/>
              <a:t> is a ROS client implementation in C++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Library documentation can be found at:</a:t>
            </a:r>
          </a:p>
          <a:p>
            <a:pPr lvl="1"/>
            <a:r>
              <a:rPr lang="en-US" altLang="zh-CN" dirty="0">
                <a:hlinkClick r:id="rId3"/>
              </a:rPr>
              <a:t>http://docs.ros.org/api/roscpp/html/</a:t>
            </a:r>
          </a:p>
          <a:p>
            <a:pPr>
              <a:buBlip>
                <a:blip r:embed="rId2"/>
              </a:buBlip>
            </a:pPr>
            <a:r>
              <a:rPr lang="en-US" altLang="zh-CN" dirty="0"/>
              <a:t>ROS header files can be found at: /opt/</a:t>
            </a:r>
            <a:r>
              <a:rPr lang="en-US" altLang="zh-CN" dirty="0" err="1"/>
              <a:t>ros</a:t>
            </a:r>
            <a:r>
              <a:rPr lang="en-US" altLang="zh-CN" dirty="0"/>
              <a:t>/hydro/include</a:t>
            </a:r>
          </a:p>
          <a:p>
            <a:pPr lvl="1"/>
            <a:r>
              <a:rPr lang="en-US" altLang="zh-CN" dirty="0"/>
              <a:t>For example, /opt/</a:t>
            </a:r>
            <a:r>
              <a:rPr lang="en-US" altLang="zh-CN" dirty="0" err="1"/>
              <a:t>ros</a:t>
            </a:r>
            <a:r>
              <a:rPr lang="en-US" altLang="zh-CN" dirty="0"/>
              <a:t>/hydro/include/</a:t>
            </a:r>
            <a:r>
              <a:rPr lang="en-US" altLang="zh-CN" dirty="0" err="1"/>
              <a:t>ros</a:t>
            </a:r>
            <a:r>
              <a:rPr lang="en-US" altLang="zh-CN" dirty="0"/>
              <a:t>/</a:t>
            </a:r>
            <a:r>
              <a:rPr lang="en-US" altLang="zh-CN" dirty="0" err="1"/>
              <a:t>ros.h</a:t>
            </a:r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ROS core binaries are located at: /opt/</a:t>
            </a:r>
            <a:r>
              <a:rPr lang="en-US" altLang="zh-CN" dirty="0" err="1"/>
              <a:t>ros</a:t>
            </a:r>
            <a:r>
              <a:rPr lang="en-US" altLang="zh-CN" dirty="0"/>
              <a:t>/hydro/bin</a:t>
            </a:r>
          </a:p>
          <a:p>
            <a:pPr lvl="1"/>
            <a:r>
              <a:rPr lang="en-US" altLang="zh-CN" dirty="0"/>
              <a:t>For example, /opt/</a:t>
            </a:r>
            <a:r>
              <a:rPr lang="en-US" altLang="zh-CN" dirty="0" err="1"/>
              <a:t>ros</a:t>
            </a:r>
            <a:r>
              <a:rPr lang="en-US" altLang="zh-CN" dirty="0"/>
              <a:t>/hydro/bin/</a:t>
            </a:r>
            <a:r>
              <a:rPr lang="en-US" altLang="zh-CN" dirty="0" err="1"/>
              <a:t>rosrun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393192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96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descr=" 27650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</a:t>
            </a:r>
            <a:r>
              <a:rPr lang="en-US" altLang="zh-CN" dirty="0" err="1"/>
              <a:t>Init</a:t>
            </a:r>
            <a:endParaRPr lang="en-US" altLang="zh-CN" dirty="0"/>
          </a:p>
        </p:txBody>
      </p:sp>
      <p:sp>
        <p:nvSpPr>
          <p:cNvPr id="27651" name="Content Placeholder 2" descr=" 27651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600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 version of </a:t>
            </a:r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init</a:t>
            </a:r>
            <a:r>
              <a:rPr lang="en-US" altLang="zh-CN" dirty="0"/>
              <a:t>() must be called before using any of the rest of the ROS </a:t>
            </a:r>
            <a:r>
              <a:rPr lang="en-US" altLang="zh-CN" dirty="0" smtClean="0"/>
              <a:t>system</a:t>
            </a:r>
          </a:p>
          <a:p>
            <a:pPr>
              <a:buChar char=" "/>
            </a:pPr>
            <a:r>
              <a:rPr lang="en-US" altLang="zh-CN" smtClean="0"/>
              <a:t>                                    </a:t>
            </a:r>
            <a:endParaRPr lang="en-US" altLang="zh-CN" dirty="0"/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559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descr=" 27650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</a:t>
            </a:r>
            <a:r>
              <a:rPr lang="en-US" altLang="zh-CN" dirty="0" err="1"/>
              <a:t>Init</a:t>
            </a:r>
            <a:endParaRPr lang="en-US" altLang="zh-CN" dirty="0"/>
          </a:p>
        </p:txBody>
      </p:sp>
      <p:sp>
        <p:nvSpPr>
          <p:cNvPr id="27651" name="Content Placeholder 2" descr=" 27651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600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 version of </a:t>
            </a:r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init</a:t>
            </a:r>
            <a:r>
              <a:rPr lang="en-US" altLang="zh-CN" dirty="0"/>
              <a:t>() must be called before using any of the rest of the ROS </a:t>
            </a:r>
            <a:r>
              <a:rPr lang="en-US" altLang="zh-CN" dirty="0" smtClean="0"/>
              <a:t>system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Typical call in the main() function:</a:t>
            </a:r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2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descr=" 27650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</a:t>
            </a:r>
            <a:r>
              <a:rPr lang="en-US" altLang="zh-CN" dirty="0" err="1"/>
              <a:t>Init</a:t>
            </a:r>
            <a:endParaRPr lang="en-US" altLang="zh-CN" dirty="0"/>
          </a:p>
        </p:txBody>
      </p:sp>
      <p:sp>
        <p:nvSpPr>
          <p:cNvPr id="27651" name="Content Placeholder 2" descr=" 27651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600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 version of </a:t>
            </a:r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init</a:t>
            </a:r>
            <a:r>
              <a:rPr lang="en-US" altLang="zh-CN" dirty="0"/>
              <a:t>() must be called before using any of the rest of the ROS </a:t>
            </a:r>
            <a:r>
              <a:rPr lang="en-US" altLang="zh-CN" dirty="0" smtClean="0"/>
              <a:t>system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Typical call in the main() function:</a:t>
            </a:r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Rectangle 5" descr=" 27652"/>
          <p:cNvSpPr>
            <a:spLocks/>
          </p:cNvSpPr>
          <p:nvPr/>
        </p:nvSpPr>
        <p:spPr bwMode="auto">
          <a:xfrm>
            <a:off x="582967" y="295275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ros::init(argc, argv, “Node name”);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7030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descr=" 27650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810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ROS </a:t>
            </a:r>
            <a:r>
              <a:rPr lang="en-US" altLang="zh-CN" dirty="0" err="1"/>
              <a:t>Init</a:t>
            </a:r>
            <a:endParaRPr lang="en-US" altLang="zh-CN" dirty="0"/>
          </a:p>
        </p:txBody>
      </p:sp>
      <p:sp>
        <p:nvSpPr>
          <p:cNvPr id="27651" name="Content Placeholder 2" descr=" 27651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600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zh-CN" dirty="0"/>
              <a:t>A version of </a:t>
            </a:r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init</a:t>
            </a:r>
            <a:r>
              <a:rPr lang="en-US" altLang="zh-CN" dirty="0"/>
              <a:t>() must be called before using any of the rest of the ROS </a:t>
            </a:r>
            <a:r>
              <a:rPr lang="en-US" altLang="zh-CN" dirty="0" smtClean="0"/>
              <a:t>system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Typical call in the main() function:</a:t>
            </a:r>
          </a:p>
          <a:p>
            <a:endParaRPr lang="en-US" altLang="zh-CN" dirty="0"/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Node names must be unique in a running system</a:t>
            </a:r>
          </a:p>
          <a:p>
            <a:endParaRPr lang="en-US" altLang="zh-CN" dirty="0"/>
          </a:p>
        </p:txBody>
      </p:sp>
      <p:sp>
        <p:nvSpPr>
          <p:cNvPr id="5" name="Rectangle 5" descr=" 27652"/>
          <p:cNvSpPr>
            <a:spLocks/>
          </p:cNvSpPr>
          <p:nvPr/>
        </p:nvSpPr>
        <p:spPr bwMode="auto">
          <a:xfrm>
            <a:off x="582967" y="295275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ros::init(argc, argv, “Node name”);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17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descr=" 28674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NodeHandle</a:t>
            </a:r>
            <a:endParaRPr lang="en-US" altLang="zh-CN" dirty="0"/>
          </a:p>
        </p:txBody>
      </p:sp>
      <p:sp>
        <p:nvSpPr>
          <p:cNvPr id="28675" name="Content Placeholder 2" descr=" 28675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75895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</a:t>
            </a:r>
            <a:r>
              <a:rPr lang="en-US" altLang="zh-CN" b="1" smtClean="0"/>
              <a:t> </a:t>
            </a:r>
            <a:r>
              <a:rPr lang="en-US" altLang="zh-CN" smtClean="0"/>
              <a:t>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19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descr=" 28674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NodeHandle</a:t>
            </a:r>
            <a:endParaRPr lang="en-US" altLang="zh-CN" dirty="0"/>
          </a:p>
        </p:txBody>
      </p:sp>
      <p:sp>
        <p:nvSpPr>
          <p:cNvPr id="28675" name="Content Placeholder 2" descr=" 28675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75895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The</a:t>
            </a:r>
            <a:r>
              <a:rPr lang="en-US" altLang="zh-CN" b="1" smtClean="0">
                <a:latin typeface="Constantia"/>
              </a:rPr>
              <a:t> </a:t>
            </a:r>
            <a:r>
              <a:rPr lang="en-US" altLang="zh-CN" smtClean="0">
                <a:latin typeface="Constantia"/>
              </a:rPr>
              <a:t>main access point to communications with the ROS system.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Provides public interface to topics, services, parameters, etc.</a:t>
            </a:r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397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descr=" 28674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NodeHandle</a:t>
            </a:r>
            <a:endParaRPr lang="en-US" altLang="zh-CN" dirty="0"/>
          </a:p>
        </p:txBody>
      </p:sp>
      <p:sp>
        <p:nvSpPr>
          <p:cNvPr id="28675" name="Content Placeholder 2" descr=" 28675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75895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The</a:t>
            </a:r>
            <a:r>
              <a:rPr lang="en-US" altLang="zh-CN" b="1" smtClean="0">
                <a:latin typeface="Constantia"/>
              </a:rPr>
              <a:t> </a:t>
            </a:r>
            <a:r>
              <a:rPr lang="en-US" altLang="zh-CN" smtClean="0">
                <a:latin typeface="Constantia"/>
              </a:rPr>
              <a:t>main access point to communications with the ROS system.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Provides public interface to topics, services, parameters, etc.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handle to this process’ node (after the call to ros::init()) by declaring: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314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14400"/>
          </a:xfrm>
        </p:spPr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1D/2D/3D range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nders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GB" dirty="0"/>
              <a:t>Cameras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monocular and stereo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USB (</a:t>
            </a:r>
            <a:r>
              <a:rPr lang="en-GB" dirty="0" err="1"/>
              <a:t>uvc</a:t>
            </a:r>
            <a:r>
              <a:rPr lang="en-GB" dirty="0"/>
              <a:t>) and rewire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video streaming (</a:t>
            </a:r>
            <a:r>
              <a:rPr lang="en-GB" dirty="0" err="1"/>
              <a:t>gstreamer</a:t>
            </a:r>
            <a:r>
              <a:rPr lang="en-GB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2" y="1600200"/>
            <a:ext cx="17621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descr=" 28674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NodeHandle</a:t>
            </a:r>
            <a:endParaRPr lang="en-US" altLang="zh-CN" dirty="0"/>
          </a:p>
        </p:txBody>
      </p:sp>
      <p:sp>
        <p:nvSpPr>
          <p:cNvPr id="28675" name="Content Placeholder 2" descr=" 28675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75895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The</a:t>
            </a:r>
            <a:r>
              <a:rPr lang="en-US" altLang="zh-CN" b="1" smtClean="0">
                <a:latin typeface="Constantia"/>
              </a:rPr>
              <a:t> </a:t>
            </a:r>
            <a:r>
              <a:rPr lang="en-US" altLang="zh-CN" smtClean="0">
                <a:latin typeface="Constantia"/>
              </a:rPr>
              <a:t>main access point to communications with the ROS system.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Provides public interface to topics, services, parameters, etc.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handle to this process’ node (after the call to ros::init()) by declaring: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5" name="Rectangle 5" descr=" 28676"/>
          <p:cNvSpPr>
            <a:spLocks/>
          </p:cNvSpPr>
          <p:nvPr/>
        </p:nvSpPr>
        <p:spPr bwMode="auto">
          <a:xfrm>
            <a:off x="685800" y="373380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ros::NodeHandle n;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descr=" 28674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4572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</a:t>
            </a:r>
            <a:r>
              <a:rPr lang="en-US" altLang="zh-CN" dirty="0" err="1"/>
              <a:t>NodeHandle</a:t>
            </a:r>
            <a:endParaRPr lang="en-US" altLang="zh-CN" dirty="0"/>
          </a:p>
        </p:txBody>
      </p:sp>
      <p:sp>
        <p:nvSpPr>
          <p:cNvPr id="28675" name="Content Placeholder 2" descr=" 28675"/>
          <p:cNvSpPr>
            <a:spLocks noGrp="1" noChangeArrowheads="1"/>
          </p:cNvSpPr>
          <p:nvPr>
            <p:ph idx="4294967295"/>
          </p:nvPr>
        </p:nvSpPr>
        <p:spPr bwMode="auto">
          <a:xfrm>
            <a:off x="190500" y="175895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The</a:t>
            </a:r>
            <a:r>
              <a:rPr lang="en-US" altLang="zh-CN" b="1" smtClean="0">
                <a:latin typeface="Constantia"/>
              </a:rPr>
              <a:t> </a:t>
            </a:r>
            <a:r>
              <a:rPr lang="en-US" altLang="zh-CN" smtClean="0">
                <a:latin typeface="Constantia"/>
              </a:rPr>
              <a:t>main access point to communications with the ROS system.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Provides public interface to topics, services, parameters, etc.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handle to this process’ node (after the call to ros::init()) by declaring: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The first NodeHandle constructed will fully initialize the current node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The last NodeHandle destructed will close down the node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5" name="Rectangle 5" descr=" 28676"/>
          <p:cNvSpPr>
            <a:spLocks/>
          </p:cNvSpPr>
          <p:nvPr/>
        </p:nvSpPr>
        <p:spPr bwMode="auto">
          <a:xfrm>
            <a:off x="685800" y="3733800"/>
            <a:ext cx="7696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ros::NodeHandle n;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938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</a:t>
            </a:r>
            <a:br>
              <a:rPr lang="en-US" altLang="zh-CN" smtClean="0"/>
            </a:br>
            <a:r>
              <a:rPr lang="en-US" altLang="zh-CN" b="1" smtClean="0"/>
              <a:t>                       </a:t>
            </a:r>
            <a:endParaRPr lang="en-US" altLang="zh-CN" b="1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62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</a:t>
            </a:r>
            <a:br>
              <a:rPr lang="en-US" altLang="zh-CN" smtClean="0"/>
            </a:br>
            <a:r>
              <a:rPr lang="en-US" altLang="zh-CN" b="1" smtClean="0"/>
              <a:t>                       </a:t>
            </a:r>
            <a:endParaRPr lang="en-US" altLang="zh-CN" b="1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01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 Publisher is created by calling </a:t>
            </a:r>
            <a:r>
              <a:rPr lang="en-US" altLang="zh-CN" b="1" smtClean="0">
                <a:latin typeface="Constantia"/>
              </a:rPr>
              <a:t>NodeHandle::advertise()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Registers this topic in the master node</a:t>
            </a:r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6830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 Publisher is created by calling </a:t>
            </a:r>
            <a:r>
              <a:rPr lang="en-US" altLang="zh-CN" b="1" smtClean="0">
                <a:latin typeface="Constantia"/>
              </a:rPr>
              <a:t>NodeHandle::advertise()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Registers this topic in the master node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 for creating a publisher: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566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 Publisher is created by calling </a:t>
            </a:r>
            <a:r>
              <a:rPr lang="en-US" altLang="zh-CN" b="1" smtClean="0">
                <a:latin typeface="Constantia"/>
              </a:rPr>
              <a:t>NodeHandle::advertise()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Registers this topic in the master node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 for creating a publisher: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</a:t>
            </a:r>
            <a:endParaRPr lang="en-US" altLang="zh-CN" dirty="0"/>
          </a:p>
          <a:p>
            <a:pPr lvl="1">
              <a:lnSpc>
                <a:spcPct val="90000"/>
              </a:lnSpc>
              <a:buChar char=" "/>
            </a:pPr>
            <a:r>
              <a:rPr lang="en-US" altLang="zh-CN" smtClean="0"/>
              <a:t>                                  </a:t>
            </a:r>
            <a:endParaRPr lang="en-US" altLang="zh-CN" dirty="0"/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5" name="Rectangle 5" descr=" 29700"/>
          <p:cNvSpPr>
            <a:spLocks/>
          </p:cNvSpPr>
          <p:nvPr/>
        </p:nvSpPr>
        <p:spPr bwMode="auto">
          <a:xfrm>
            <a:off x="609600" y="3505200"/>
            <a:ext cx="81534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::Publisher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chatter_pub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=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n.advertise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&lt;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::String&gt;("chatter", 1000);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91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 Publisher is created by calling </a:t>
            </a:r>
            <a:r>
              <a:rPr lang="en-US" altLang="zh-CN" b="1" smtClean="0">
                <a:latin typeface="Constantia"/>
              </a:rPr>
              <a:t>NodeHandle::advertise()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Registers this topic in the master node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 for creating a publisher: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First parameter is the topic name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Second parameter is the queue size</a:t>
            </a:r>
          </a:p>
          <a:p>
            <a:pPr>
              <a:lnSpc>
                <a:spcPct val="90000"/>
              </a:lnSpc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5" name="Rectangle 5" descr=" 29700"/>
          <p:cNvSpPr>
            <a:spLocks/>
          </p:cNvSpPr>
          <p:nvPr/>
        </p:nvSpPr>
        <p:spPr bwMode="auto">
          <a:xfrm>
            <a:off x="609600" y="3505200"/>
            <a:ext cx="81534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::Publisher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chatter_pub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=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n.advertise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&lt;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::String&gt;("chatter", 1000);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96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29699" name="Content Placeholder 2" descr=" 29699"/>
          <p:cNvSpPr>
            <a:spLocks noGrp="1" noChangeArrowheads="1"/>
          </p:cNvSpPr>
          <p:nvPr>
            <p:ph idx="4294967295"/>
          </p:nvPr>
        </p:nvSpPr>
        <p:spPr bwMode="auto">
          <a:xfrm>
            <a:off x="152400" y="1447800"/>
            <a:ext cx="8686800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Manages an advertisement on a specific topic.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 Publisher is created by calling </a:t>
            </a:r>
            <a:r>
              <a:rPr lang="en-US" altLang="zh-CN" b="1" smtClean="0">
                <a:latin typeface="Constantia"/>
              </a:rPr>
              <a:t>NodeHandle::advertise()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Registers this topic in the master node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 for creating a publisher: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First parameter is the topic name</a:t>
            </a:r>
          </a:p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Second parameter is the queue size</a:t>
            </a:r>
          </a:p>
          <a:p>
            <a:pPr lvl="0">
              <a:lnSpc>
                <a:spcPct val="90000"/>
              </a:lnSpc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Once all Publishers for a given topic go out of scope the topic will be unadvertised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5" name="Rectangle 5" descr=" 29700"/>
          <p:cNvSpPr>
            <a:spLocks/>
          </p:cNvSpPr>
          <p:nvPr/>
        </p:nvSpPr>
        <p:spPr bwMode="auto">
          <a:xfrm>
            <a:off x="609600" y="3505200"/>
            <a:ext cx="81534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::Publisher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chatter_pub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=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n.advertise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&lt;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::String&gt;("chatter", 1000);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8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descr=" 3072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30723" name="Content Placeholder 2" descr=" 3072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</a:t>
            </a:r>
            <a:br>
              <a:rPr lang="en-US" altLang="zh-CN" smtClean="0"/>
            </a:br>
            <a:r>
              <a:rPr lang="en-US" altLang="zh-CN" b="1" smtClean="0"/>
              <a:t>         </a:t>
            </a:r>
            <a:endParaRPr lang="en-US" altLang="zh-CN" b="1" dirty="0"/>
          </a:p>
          <a:p>
            <a:pPr>
              <a:buSzPct val="100000"/>
              <a:buChar char=" "/>
            </a:pPr>
            <a:r>
              <a:rPr lang="en-US" altLang="zh-CN" smtClean="0"/>
              <a:t>   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56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/>
          <a:lstStyle/>
          <a:p>
            <a:r>
              <a:rPr lang="en-GB" dirty="0" smtClean="0"/>
              <a:t>Task and Objective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19164"/>
            <a:ext cx="9067800" cy="4389120"/>
          </a:xfrm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GB" sz="3600" dirty="0"/>
              <a:t>Learning HOW to use ROS and its </a:t>
            </a:r>
            <a:r>
              <a:rPr lang="en-GB" sz="3600" dirty="0" smtClean="0"/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 smtClean="0"/>
              <a:t>Core concepts of the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 smtClean="0"/>
              <a:t>Command </a:t>
            </a:r>
            <a:r>
              <a:rPr lang="en-GB" sz="3600" dirty="0"/>
              <a:t>line 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 smtClean="0"/>
              <a:t>How to write ROS package using </a:t>
            </a:r>
            <a:r>
              <a:rPr lang="en-GB" sz="3600" dirty="0" smtClean="0"/>
              <a:t>Eclipse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 err="1" smtClean="0"/>
              <a:t>roslaunch</a:t>
            </a:r>
            <a:endParaRPr lang="en-GB" sz="3600" dirty="0" smtClean="0"/>
          </a:p>
          <a:p>
            <a:pPr marL="393192" lvl="1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>
            <a:normAutofit/>
          </a:bodyPr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2"/>
              </a:buBlip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1D/2D/3D range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nders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Cameras</a:t>
            </a:r>
          </a:p>
          <a:p>
            <a:pPr>
              <a:buBlip>
                <a:blip r:embed="rId2"/>
              </a:buBlip>
            </a:pPr>
            <a:r>
              <a:rPr lang="en-GB" dirty="0"/>
              <a:t>Force/torque/touch sensors</a:t>
            </a:r>
          </a:p>
          <a:p>
            <a:pPr>
              <a:buBlip>
                <a:blip r:embed="rId2"/>
              </a:buBlip>
            </a:pPr>
            <a:r>
              <a:rPr lang="en-GB" dirty="0"/>
              <a:t>Motion capture systems</a:t>
            </a:r>
          </a:p>
          <a:p>
            <a:pPr>
              <a:buBlip>
                <a:blip r:embed="rId2"/>
              </a:buBlip>
            </a:pPr>
            <a:r>
              <a:rPr lang="en-GB" dirty="0"/>
              <a:t>Pose estimation (IMU/GPS)</a:t>
            </a:r>
          </a:p>
          <a:p>
            <a:pPr>
              <a:buBlip>
                <a:blip r:embed="rId2"/>
              </a:buBlip>
            </a:pPr>
            <a:r>
              <a:rPr lang="en-GB" dirty="0"/>
              <a:t>Audio/Speech recognition</a:t>
            </a:r>
          </a:p>
          <a:p>
            <a:pPr>
              <a:buBlip>
                <a:blip r:embed="rId2"/>
              </a:buBlip>
            </a:pPr>
            <a:r>
              <a:rPr lang="en-GB" dirty="0"/>
              <a:t>RFID</a:t>
            </a:r>
          </a:p>
          <a:p>
            <a:pPr>
              <a:buBlip>
                <a:blip r:embed="rId2"/>
              </a:buBlip>
            </a:pPr>
            <a:r>
              <a:rPr lang="en-GB" dirty="0"/>
              <a:t>Sensor/actuator interfaces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Dynamixel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Phidgets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Arduino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Arbotix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Lego NXT</a:t>
            </a:r>
          </a:p>
          <a:p>
            <a:pPr>
              <a:buBlip>
                <a:blip r:embed="rId2"/>
              </a:buBlip>
            </a:pPr>
            <a:r>
              <a:rPr lang="en-GB" dirty="0"/>
              <a:t>And many more. . 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24860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8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descr=" 3072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30723" name="Content Placeholder 2" descr=" 3072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Messages are published on a topic through a call to </a:t>
            </a:r>
            <a:r>
              <a:rPr lang="en-US" altLang="zh-CN" b="1" smtClean="0">
                <a:latin typeface="Constantia"/>
              </a:rPr>
              <a:t>publish()</a:t>
            </a:r>
          </a:p>
          <a:p>
            <a:pPr>
              <a:buSzPct val="100000"/>
              <a:buChar char=" "/>
            </a:pPr>
            <a:r>
              <a:rPr lang="en-US" altLang="zh-CN" smtClean="0"/>
              <a:t>   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50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descr=" 3072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30723" name="Content Placeholder 2" descr=" 3072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Messages are published on a topic through a call to </a:t>
            </a:r>
            <a:r>
              <a:rPr lang="en-US" altLang="zh-CN" b="1" smtClean="0">
                <a:latin typeface="Constantia"/>
              </a:rPr>
              <a:t>publish()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Example: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457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descr=" 3072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30723" name="Content Placeholder 2" descr=" 3072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Messages are published on a topic through a call to </a:t>
            </a:r>
            <a:r>
              <a:rPr lang="en-US" altLang="zh-CN" b="1" smtClean="0">
                <a:latin typeface="Constantia"/>
              </a:rPr>
              <a:t>publish()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Example: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                          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Rectangle 5" descr=" 30724"/>
          <p:cNvSpPr>
            <a:spLocks/>
          </p:cNvSpPr>
          <p:nvPr/>
        </p:nvSpPr>
        <p:spPr bwMode="auto">
          <a:xfrm>
            <a:off x="685800" y="2667000"/>
            <a:ext cx="7315200" cy="70802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std_msgs::String msg; </a:t>
            </a:r>
          </a:p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chatter_pub.publish(msg);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884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descr=" 3072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::Publisher</a:t>
            </a:r>
          </a:p>
        </p:txBody>
      </p:sp>
      <p:sp>
        <p:nvSpPr>
          <p:cNvPr id="30723" name="Content Placeholder 2" descr=" 3072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19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Messages are published on a topic through a call to </a:t>
            </a:r>
            <a:r>
              <a:rPr lang="en-US" altLang="zh-CN" b="1" smtClean="0">
                <a:latin typeface="Constantia"/>
              </a:rPr>
              <a:t>publish()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Example: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The type of the message object must agree with the type given as a template parameter to the advertise&lt;&gt;() call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Rectangle 5" descr=" 30724"/>
          <p:cNvSpPr>
            <a:spLocks/>
          </p:cNvSpPr>
          <p:nvPr/>
        </p:nvSpPr>
        <p:spPr bwMode="auto">
          <a:xfrm>
            <a:off x="685800" y="2667000"/>
            <a:ext cx="7315200" cy="70802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std_msgs::String msg; </a:t>
            </a:r>
          </a:p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chatter_pub.publish(msg);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22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::Rate</a:t>
            </a:r>
          </a:p>
        </p:txBody>
      </p:sp>
      <p:sp>
        <p:nvSpPr>
          <p:cNvPr id="3174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/>
              <a:t>A class to help run loops at a desired frequency.  </a:t>
            </a:r>
          </a:p>
          <a:p>
            <a:pPr>
              <a:buSzPct val="100000"/>
              <a:buBlip>
                <a:blip r:embed="rId2"/>
              </a:buBlip>
            </a:pPr>
            <a:r>
              <a:rPr lang="en-US" altLang="zh-CN" dirty="0"/>
              <a:t>Specify in the </a:t>
            </a:r>
            <a:r>
              <a:rPr lang="en-US" altLang="zh-CN" dirty="0" smtClean="0"/>
              <a:t>constructor </a:t>
            </a:r>
            <a:r>
              <a:rPr lang="en-US" altLang="zh-CN" dirty="0"/>
              <a:t>the </a:t>
            </a:r>
            <a:r>
              <a:rPr lang="en-US" altLang="zh-CN" dirty="0" smtClean="0"/>
              <a:t>desired </a:t>
            </a:r>
            <a:r>
              <a:rPr lang="en-US" altLang="zh-CN" dirty="0"/>
              <a:t>rate to run in Hz</a:t>
            </a:r>
          </a:p>
          <a:p>
            <a:endParaRPr lang="en-US" altLang="zh-CN" dirty="0"/>
          </a:p>
          <a:p>
            <a:pPr>
              <a:buSzPct val="100000"/>
              <a:buBlip>
                <a:blip r:embed="rId2"/>
              </a:buBlip>
            </a:pPr>
            <a:r>
              <a:rPr lang="en-US" altLang="zh-CN" dirty="0" err="1"/>
              <a:t>ros</a:t>
            </a:r>
            <a:r>
              <a:rPr lang="en-US" altLang="zh-CN" dirty="0"/>
              <a:t>::Rate::sleep() method</a:t>
            </a:r>
          </a:p>
          <a:p>
            <a:pPr lvl="1"/>
            <a:r>
              <a:rPr lang="en-US" altLang="zh-CN" dirty="0"/>
              <a:t>Sleeps for any leftover time in a cycle.</a:t>
            </a:r>
          </a:p>
          <a:p>
            <a:pPr lvl="1"/>
            <a:r>
              <a:rPr lang="en-US" altLang="zh-CN" dirty="0"/>
              <a:t>Calculated from the last time sleep, reset, or the constructor was called</a:t>
            </a:r>
          </a:p>
          <a:p>
            <a:pPr lvl="1">
              <a:buFont typeface="Arial" pitchFamily="34" charset="0"/>
              <a:buNone/>
            </a:pPr>
            <a:endParaRPr lang="en-US" altLang="zh-CN" dirty="0"/>
          </a:p>
          <a:p>
            <a:pPr lvl="1">
              <a:buFont typeface="Arial" pitchFamily="34" charset="0"/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1748" name="Rectangle 7"/>
          <p:cNvSpPr>
            <a:spLocks/>
          </p:cNvSpPr>
          <p:nvPr/>
        </p:nvSpPr>
        <p:spPr bwMode="auto">
          <a:xfrm>
            <a:off x="685800" y="2286000"/>
            <a:ext cx="7315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ros::Rate loop_rate(10);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2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 descr=" 3277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::ok()</a:t>
            </a:r>
          </a:p>
        </p:txBody>
      </p:sp>
      <p:sp>
        <p:nvSpPr>
          <p:cNvPr id="32771" name="Content Placeholder 2" descr=" 3277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71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</a:t>
            </a:r>
            <a:r>
              <a:rPr lang="en-US" altLang="zh-CN" b="1" smtClean="0"/>
              <a:t>         </a:t>
            </a:r>
            <a:r>
              <a:rPr lang="en-US" altLang="zh-CN" smtClean="0"/>
              <a:t>                                      </a:t>
            </a:r>
            <a:br>
              <a:rPr lang="en-US" altLang="zh-CN" smtClean="0"/>
            </a:br>
            <a:r>
              <a:rPr lang="en-US" altLang="zh-CN" smtClean="0"/>
              <a:t>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</a:t>
            </a:r>
            <a:endParaRPr lang="en-US" altLang="zh-CN" dirty="0"/>
          </a:p>
          <a:p>
            <a:pPr lvl="1">
              <a:buFont typeface="Arial" pitchFamily="34" charset="0"/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874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 descr=" 3277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::ok()</a:t>
            </a:r>
          </a:p>
        </p:txBody>
      </p:sp>
      <p:sp>
        <p:nvSpPr>
          <p:cNvPr id="32771" name="Content Placeholder 2" descr=" 3277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71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Call </a:t>
            </a:r>
            <a:r>
              <a:rPr lang="en-US" altLang="zh-CN" b="1" smtClean="0">
                <a:latin typeface="Constantia"/>
              </a:rPr>
              <a:t>ros::ok()</a:t>
            </a:r>
            <a:r>
              <a:rPr lang="en-US" altLang="zh-CN" smtClean="0">
                <a:latin typeface="Constantia"/>
              </a:rPr>
              <a:t> to check if the node should continue running</a:t>
            </a:r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</a:t>
            </a:r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</a:t>
            </a:r>
            <a:endParaRPr lang="en-US" altLang="zh-CN" dirty="0"/>
          </a:p>
          <a:p>
            <a:pPr lvl="1">
              <a:buFont typeface="Arial" pitchFamily="34" charset="0"/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539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 descr=" 3277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/>
          <a:lstStyle/>
          <a:p>
            <a:r>
              <a:rPr lang="en-US" altLang="zh-CN" dirty="0" err="1"/>
              <a:t>ros</a:t>
            </a:r>
            <a:r>
              <a:rPr lang="en-US" altLang="zh-CN" dirty="0"/>
              <a:t>::ok()</a:t>
            </a:r>
          </a:p>
        </p:txBody>
      </p:sp>
      <p:sp>
        <p:nvSpPr>
          <p:cNvPr id="32771" name="Content Placeholder 2" descr=" 3277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716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Call </a:t>
            </a:r>
            <a:r>
              <a:rPr lang="en-US" altLang="zh-CN" b="1" smtClean="0">
                <a:latin typeface="Constantia"/>
              </a:rPr>
              <a:t>ros::ok()</a:t>
            </a:r>
            <a:r>
              <a:rPr lang="en-US" altLang="zh-CN" smtClean="0">
                <a:latin typeface="Constantia"/>
              </a:rPr>
              <a:t> to check if the node should continue running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ros::ok() will return false if:</a:t>
            </a:r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a SIGINT is received (Ctrl-C)</a:t>
            </a:r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we have been kicked off the network by another node with the same name</a:t>
            </a:r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ros::shutdown() has been called by another part of the application.</a:t>
            </a:r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all ros::NodeHandles have been destroyed</a:t>
            </a:r>
          </a:p>
          <a:p>
            <a:pPr lvl="1">
              <a:buFont typeface="Arial" pitchFamily="34" charset="0"/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09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en-US" altLang="zh-CN"/>
              <a:t>C++ Publisher Node Example</a:t>
            </a:r>
          </a:p>
        </p:txBody>
      </p:sp>
      <p:sp>
        <p:nvSpPr>
          <p:cNvPr id="33795" name="Rectangle 5"/>
          <p:cNvSpPr>
            <a:spLocks/>
          </p:cNvSpPr>
          <p:nvPr/>
        </p:nvSpPr>
        <p:spPr bwMode="auto">
          <a:xfrm>
            <a:off x="457200" y="1143000"/>
            <a:ext cx="8229600" cy="500136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#include "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/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ros.h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"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#include "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beginner_tutorials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/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AandB.h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"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main(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argc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, char **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argv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)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init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argc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argv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, "talker"); // Initiate new ROS node named "talker"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NodeHandle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n;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::Publisher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chatter_pub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=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n.advertise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&lt;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beginner_tutorials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AandB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&gt;("chatter", 1000);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::Rate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loop_rate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(10);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count = 0;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while (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::ok()) // Keep spinning loop until user presses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Ctrl+C</a:t>
            </a:r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beginner_tutorials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AandB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msg.a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= 1.0;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msg.b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= 2.0;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ROS_INFO("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a: %.6f,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b:%.6f",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msg.a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msg.b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);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chatter_pub.publish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msg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);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ros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::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spinOnce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(); // Need to call this function often to allow ROS to process incoming messages</a:t>
            </a:r>
          </a:p>
          <a:p>
            <a:endParaRPr lang="en-US" altLang="zh-CN" sz="1100" dirty="0">
              <a:solidFill>
                <a:srgbClr val="000000"/>
              </a:solidFill>
              <a:latin typeface="Consolas" pitchFamily="49" charset="0"/>
              <a:cs typeface="Calibri" pitchFamily="34" charset="0"/>
              <a:sym typeface="David" pitchFamily="34" charset="-79"/>
            </a:endParaRP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</a:t>
            </a:r>
            <a:r>
              <a:rPr lang="en-US" altLang="zh-CN" sz="1100" dirty="0" err="1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loop_rate.sleep</a:t>
            </a:r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(); // Sleep for the rest of the cycle, to enforce the loop rate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    count++;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    return 0;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itchFamily="49" charset="0"/>
                <a:cs typeface="Calibri" pitchFamily="34" charset="0"/>
                <a:sym typeface="David" pitchFamily="34" charset="-79"/>
              </a:rPr>
              <a:t>}</a:t>
            </a:r>
            <a:endParaRPr lang="en-US" altLang="zh-CN" dirty="0"/>
          </a:p>
        </p:txBody>
      </p:sp>
      <p:sp>
        <p:nvSpPr>
          <p:cNvPr id="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talker.cpp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8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 descr=" 3584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CMakeLists.txt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3096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>
              <a:buChar char=" "/>
            </a:pPr>
            <a:r>
              <a:rPr lang="en-GB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</a:t>
            </a: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 descr=" 3584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CMakeLists.txt</a:t>
            </a:r>
          </a:p>
        </p:txBody>
      </p:sp>
      <p:sp>
        <p:nvSpPr>
          <p:cNvPr id="4" name="Rectangle 3" descr=" 6"/>
          <p:cNvSpPr>
            <a:spLocks/>
          </p:cNvSpPr>
          <p:nvPr/>
        </p:nvSpPr>
        <p:spPr bwMode="auto">
          <a:xfrm>
            <a:off x="685800" y="1447800"/>
            <a:ext cx="8001000" cy="506292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900" dirty="0" err="1"/>
              <a:t>cmake_minimum_required</a:t>
            </a:r>
            <a:r>
              <a:rPr lang="en-GB" sz="1900" dirty="0"/>
              <a:t>(VERSION 2.8.3)</a:t>
            </a:r>
          </a:p>
          <a:p>
            <a:r>
              <a:rPr lang="en-GB" sz="1900" dirty="0"/>
              <a:t>project(</a:t>
            </a:r>
            <a:r>
              <a:rPr lang="en-GB" sz="1900" dirty="0" err="1"/>
              <a:t>beginner_tutorials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find_package</a:t>
            </a:r>
            <a:r>
              <a:rPr lang="en-GB" sz="1900" dirty="0" smtClean="0"/>
              <a:t>(catkin </a:t>
            </a:r>
            <a:r>
              <a:rPr lang="en-GB" sz="1900" dirty="0"/>
              <a:t>REQUIRED COMPONENTS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roscpp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rospy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std_msgs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message_generation</a:t>
            </a:r>
            <a:endParaRPr lang="en-GB" sz="1900" dirty="0"/>
          </a:p>
          <a:p>
            <a:r>
              <a:rPr lang="en-GB" sz="1900" dirty="0"/>
              <a:t>)</a:t>
            </a:r>
          </a:p>
          <a:p>
            <a:r>
              <a:rPr lang="en-GB" sz="1900" dirty="0" err="1" smtClean="0"/>
              <a:t>add_message_files</a:t>
            </a:r>
            <a:r>
              <a:rPr lang="en-GB" sz="1900" dirty="0" smtClean="0"/>
              <a:t>(   FILES   AandB.msg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add_service_files</a:t>
            </a:r>
            <a:r>
              <a:rPr lang="en-GB" sz="1900" dirty="0" smtClean="0"/>
              <a:t> (  FILES    </a:t>
            </a:r>
            <a:r>
              <a:rPr lang="en-GB" sz="1900" dirty="0" err="1" smtClean="0"/>
              <a:t>AddTwoInts.srv</a:t>
            </a:r>
            <a:r>
              <a:rPr lang="en-GB" sz="1900" dirty="0" smtClean="0"/>
              <a:t>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generate_messages</a:t>
            </a:r>
            <a:r>
              <a:rPr lang="en-GB" sz="1900" dirty="0" smtClean="0"/>
              <a:t>(   DEPENDENCIES    </a:t>
            </a:r>
            <a:r>
              <a:rPr lang="en-GB" sz="1900" dirty="0" err="1" smtClean="0"/>
              <a:t>std_msgs</a:t>
            </a:r>
            <a:r>
              <a:rPr lang="en-GB" sz="1900" dirty="0" smtClean="0"/>
              <a:t>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catkin_package</a:t>
            </a:r>
            <a:r>
              <a:rPr lang="en-GB" sz="1900" dirty="0" smtClean="0"/>
              <a:t>(   </a:t>
            </a:r>
            <a:r>
              <a:rPr lang="en-GB" sz="1900" dirty="0"/>
              <a:t>CATKIN_DEPENDS </a:t>
            </a:r>
            <a:r>
              <a:rPr lang="en-GB" sz="1900" dirty="0" err="1"/>
              <a:t>roscpp</a:t>
            </a:r>
            <a:r>
              <a:rPr lang="en-GB" sz="1900" dirty="0"/>
              <a:t> </a:t>
            </a:r>
            <a:r>
              <a:rPr lang="en-GB" sz="1900" dirty="0" err="1"/>
              <a:t>rospy</a:t>
            </a:r>
            <a:r>
              <a:rPr lang="en-GB" sz="1900" dirty="0"/>
              <a:t> </a:t>
            </a:r>
            <a:r>
              <a:rPr lang="en-GB" sz="1900" dirty="0" err="1"/>
              <a:t>std_msgs</a:t>
            </a:r>
            <a:r>
              <a:rPr lang="en-GB" sz="1900" dirty="0"/>
              <a:t> </a:t>
            </a:r>
            <a:r>
              <a:rPr lang="en-GB" sz="1900" dirty="0" err="1" smtClean="0"/>
              <a:t>message_runtime</a:t>
            </a:r>
            <a:r>
              <a:rPr lang="en-GB" sz="1900" dirty="0" smtClean="0"/>
              <a:t> )</a:t>
            </a:r>
            <a:endParaRPr lang="en-GB" sz="1900" dirty="0"/>
          </a:p>
          <a:p>
            <a:r>
              <a:rPr lang="en-GB" sz="1900" dirty="0" err="1" smtClean="0"/>
              <a:t>include_directories</a:t>
            </a:r>
            <a:r>
              <a:rPr lang="en-GB" sz="1900" dirty="0" smtClean="0"/>
              <a:t>(   </a:t>
            </a:r>
            <a:r>
              <a:rPr lang="en-GB" sz="1900" dirty="0"/>
              <a:t>${</a:t>
            </a:r>
            <a:r>
              <a:rPr lang="en-GB" sz="1900" dirty="0" err="1"/>
              <a:t>catkin_INCLUDE_DIRS</a:t>
            </a:r>
            <a:r>
              <a:rPr lang="en-GB" sz="1900" dirty="0" smtClean="0"/>
              <a:t>} 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add_executable</a:t>
            </a:r>
            <a:r>
              <a:rPr lang="en-GB" sz="1900" dirty="0">
                <a:solidFill>
                  <a:srgbClr val="FF0000"/>
                </a:solidFill>
              </a:rPr>
              <a:t>(talker </a:t>
            </a:r>
            <a:r>
              <a:rPr lang="en-GB" sz="1900" dirty="0" err="1">
                <a:solidFill>
                  <a:srgbClr val="FF0000"/>
                </a:solidFill>
              </a:rPr>
              <a:t>src</a:t>
            </a:r>
            <a:r>
              <a:rPr lang="en-GB" sz="1900" dirty="0">
                <a:solidFill>
                  <a:srgbClr val="FF0000"/>
                </a:solidFill>
              </a:rPr>
              <a:t>/talker.cpp)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target_link_libraries</a:t>
            </a:r>
            <a:r>
              <a:rPr lang="en-GB" sz="1900" dirty="0">
                <a:solidFill>
                  <a:srgbClr val="FF0000"/>
                </a:solidFill>
              </a:rPr>
              <a:t>(talker ${</a:t>
            </a:r>
            <a:r>
              <a:rPr lang="en-GB" sz="1900" dirty="0" err="1">
                <a:solidFill>
                  <a:srgbClr val="FF0000"/>
                </a:solidFill>
              </a:rPr>
              <a:t>catkin_LIBRARIES</a:t>
            </a:r>
            <a:r>
              <a:rPr lang="en-GB" sz="1900" dirty="0">
                <a:solidFill>
                  <a:srgbClr val="FF0000"/>
                </a:solidFill>
              </a:rPr>
              <a:t>})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add_dependencies</a:t>
            </a:r>
            <a:r>
              <a:rPr lang="en-GB" sz="1900" dirty="0">
                <a:solidFill>
                  <a:srgbClr val="FF0000"/>
                </a:solidFill>
              </a:rPr>
              <a:t>(talker </a:t>
            </a:r>
            <a:r>
              <a:rPr lang="en-GB" sz="1900" dirty="0" err="1">
                <a:solidFill>
                  <a:srgbClr val="FF0000"/>
                </a:solidFill>
              </a:rPr>
              <a:t>beginner_tutorials_generate_messages_cpp</a:t>
            </a:r>
            <a:r>
              <a:rPr lang="en-GB" sz="1900" dirty="0" smtClean="0">
                <a:solidFill>
                  <a:srgbClr val="FF0000"/>
                </a:solidFill>
              </a:rPr>
              <a:t>)</a:t>
            </a:r>
            <a:endParaRPr lang="en-GB" sz="19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60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 descr=" 3584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CMakeLists.txt</a:t>
            </a:r>
          </a:p>
        </p:txBody>
      </p:sp>
      <p:sp>
        <p:nvSpPr>
          <p:cNvPr id="4" name="Rectangle 3" descr=" 6"/>
          <p:cNvSpPr>
            <a:spLocks/>
          </p:cNvSpPr>
          <p:nvPr/>
        </p:nvSpPr>
        <p:spPr bwMode="auto">
          <a:xfrm>
            <a:off x="685800" y="1447800"/>
            <a:ext cx="8001000" cy="506292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900" dirty="0" err="1"/>
              <a:t>cmake_minimum_required</a:t>
            </a:r>
            <a:r>
              <a:rPr lang="en-GB" sz="1900" dirty="0"/>
              <a:t>(VERSION 2.8.3)</a:t>
            </a:r>
          </a:p>
          <a:p>
            <a:r>
              <a:rPr lang="en-GB" sz="1900" dirty="0"/>
              <a:t>project(</a:t>
            </a:r>
            <a:r>
              <a:rPr lang="en-GB" sz="1900" dirty="0" err="1"/>
              <a:t>beginner_tutorials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find_package</a:t>
            </a:r>
            <a:r>
              <a:rPr lang="en-GB" sz="1900" dirty="0" smtClean="0"/>
              <a:t>(catkin </a:t>
            </a:r>
            <a:r>
              <a:rPr lang="en-GB" sz="1900" dirty="0"/>
              <a:t>REQUIRED COMPONENTS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roscpp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rospy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std_msgs</a:t>
            </a:r>
            <a:endParaRPr lang="en-GB" sz="1900" dirty="0"/>
          </a:p>
          <a:p>
            <a:r>
              <a:rPr lang="en-GB" sz="1900" dirty="0"/>
              <a:t>  </a:t>
            </a:r>
            <a:r>
              <a:rPr lang="en-GB" sz="1900" dirty="0" err="1"/>
              <a:t>message_generation</a:t>
            </a:r>
            <a:endParaRPr lang="en-GB" sz="1900" dirty="0"/>
          </a:p>
          <a:p>
            <a:r>
              <a:rPr lang="en-GB" sz="1900" dirty="0"/>
              <a:t>)</a:t>
            </a:r>
          </a:p>
          <a:p>
            <a:r>
              <a:rPr lang="en-GB" sz="1900" dirty="0" err="1" smtClean="0"/>
              <a:t>add_message_files</a:t>
            </a:r>
            <a:r>
              <a:rPr lang="en-GB" sz="1900" dirty="0" smtClean="0"/>
              <a:t>(   FILES   AandB.msg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add_service_files</a:t>
            </a:r>
            <a:r>
              <a:rPr lang="en-GB" sz="1900" dirty="0" smtClean="0"/>
              <a:t> (  FILES    </a:t>
            </a:r>
            <a:r>
              <a:rPr lang="en-GB" sz="1900" dirty="0" err="1" smtClean="0"/>
              <a:t>AddTwoInts.srv</a:t>
            </a:r>
            <a:r>
              <a:rPr lang="en-GB" sz="1900" dirty="0" smtClean="0"/>
              <a:t>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generate_messages</a:t>
            </a:r>
            <a:r>
              <a:rPr lang="en-GB" sz="1900" dirty="0" smtClean="0"/>
              <a:t>(   DEPENDENCIES    </a:t>
            </a:r>
            <a:r>
              <a:rPr lang="en-GB" sz="1900" dirty="0" err="1" smtClean="0"/>
              <a:t>std_msgs</a:t>
            </a:r>
            <a:r>
              <a:rPr lang="en-GB" sz="1900" dirty="0" smtClean="0"/>
              <a:t>  </a:t>
            </a:r>
            <a:r>
              <a:rPr lang="en-GB" sz="1900" dirty="0"/>
              <a:t>)</a:t>
            </a:r>
          </a:p>
          <a:p>
            <a:r>
              <a:rPr lang="en-GB" sz="1900" dirty="0" err="1" smtClean="0"/>
              <a:t>catkin_package</a:t>
            </a:r>
            <a:r>
              <a:rPr lang="en-GB" sz="1900" dirty="0" smtClean="0"/>
              <a:t>(   </a:t>
            </a:r>
            <a:r>
              <a:rPr lang="en-GB" sz="1900" dirty="0"/>
              <a:t>CATKIN_DEPENDS </a:t>
            </a:r>
            <a:r>
              <a:rPr lang="en-GB" sz="1900" dirty="0" err="1"/>
              <a:t>roscpp</a:t>
            </a:r>
            <a:r>
              <a:rPr lang="en-GB" sz="1900" dirty="0"/>
              <a:t> </a:t>
            </a:r>
            <a:r>
              <a:rPr lang="en-GB" sz="1900" dirty="0" err="1"/>
              <a:t>rospy</a:t>
            </a:r>
            <a:r>
              <a:rPr lang="en-GB" sz="1900" dirty="0"/>
              <a:t> </a:t>
            </a:r>
            <a:r>
              <a:rPr lang="en-GB" sz="1900" dirty="0" err="1"/>
              <a:t>std_msgs</a:t>
            </a:r>
            <a:r>
              <a:rPr lang="en-GB" sz="1900" dirty="0"/>
              <a:t> </a:t>
            </a:r>
            <a:r>
              <a:rPr lang="en-GB" sz="1900" dirty="0" err="1" smtClean="0"/>
              <a:t>message_runtime</a:t>
            </a:r>
            <a:r>
              <a:rPr lang="en-GB" sz="1900" dirty="0" smtClean="0"/>
              <a:t> )</a:t>
            </a:r>
            <a:endParaRPr lang="en-GB" sz="1900" dirty="0"/>
          </a:p>
          <a:p>
            <a:r>
              <a:rPr lang="en-GB" sz="1900" dirty="0" err="1" smtClean="0"/>
              <a:t>include_directories</a:t>
            </a:r>
            <a:r>
              <a:rPr lang="en-GB" sz="1900" dirty="0" smtClean="0"/>
              <a:t>(   </a:t>
            </a:r>
            <a:r>
              <a:rPr lang="en-GB" sz="1900" dirty="0"/>
              <a:t>${</a:t>
            </a:r>
            <a:r>
              <a:rPr lang="en-GB" sz="1900" dirty="0" err="1"/>
              <a:t>catkin_INCLUDE_DIRS</a:t>
            </a:r>
            <a:r>
              <a:rPr lang="en-GB" sz="1900" dirty="0" smtClean="0"/>
              <a:t>} 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add_executable</a:t>
            </a:r>
            <a:r>
              <a:rPr lang="en-GB" sz="1900" dirty="0">
                <a:solidFill>
                  <a:srgbClr val="FF0000"/>
                </a:solidFill>
              </a:rPr>
              <a:t>(talker </a:t>
            </a:r>
            <a:r>
              <a:rPr lang="en-GB" sz="1900" dirty="0" err="1">
                <a:solidFill>
                  <a:srgbClr val="FF0000"/>
                </a:solidFill>
              </a:rPr>
              <a:t>src</a:t>
            </a:r>
            <a:r>
              <a:rPr lang="en-GB" sz="1900" dirty="0">
                <a:solidFill>
                  <a:srgbClr val="FF0000"/>
                </a:solidFill>
              </a:rPr>
              <a:t>/talker.cpp)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target_link_libraries</a:t>
            </a:r>
            <a:r>
              <a:rPr lang="en-GB" sz="1900" dirty="0">
                <a:solidFill>
                  <a:srgbClr val="FF0000"/>
                </a:solidFill>
              </a:rPr>
              <a:t>(talker ${</a:t>
            </a:r>
            <a:r>
              <a:rPr lang="en-GB" sz="1900" dirty="0" err="1">
                <a:solidFill>
                  <a:srgbClr val="FF0000"/>
                </a:solidFill>
              </a:rPr>
              <a:t>catkin_LIBRARIES</a:t>
            </a:r>
            <a:r>
              <a:rPr lang="en-GB" sz="1900" dirty="0">
                <a:solidFill>
                  <a:srgbClr val="FF0000"/>
                </a:solidFill>
              </a:rPr>
              <a:t>})</a:t>
            </a:r>
          </a:p>
          <a:p>
            <a:r>
              <a:rPr lang="en-GB" sz="1900" dirty="0" err="1">
                <a:solidFill>
                  <a:srgbClr val="FF0000"/>
                </a:solidFill>
              </a:rPr>
              <a:t>add_dependencies</a:t>
            </a:r>
            <a:r>
              <a:rPr lang="en-GB" sz="1900" dirty="0">
                <a:solidFill>
                  <a:srgbClr val="FF0000"/>
                </a:solidFill>
              </a:rPr>
              <a:t>(talker </a:t>
            </a:r>
            <a:r>
              <a:rPr lang="en-GB" sz="1900" dirty="0" err="1">
                <a:solidFill>
                  <a:srgbClr val="FF0000"/>
                </a:solidFill>
              </a:rPr>
              <a:t>beginner_tutorials_generate_messages_cpp</a:t>
            </a:r>
            <a:r>
              <a:rPr lang="en-GB" sz="1900" dirty="0" smtClean="0">
                <a:solidFill>
                  <a:srgbClr val="FF0000"/>
                </a:solidFill>
              </a:rPr>
              <a:t>)</a:t>
            </a:r>
            <a:endParaRPr lang="en-GB" sz="1900" dirty="0">
              <a:solidFill>
                <a:srgbClr val="FF0000"/>
              </a:solidFill>
            </a:endParaRPr>
          </a:p>
        </p:txBody>
      </p:sp>
      <p:sp>
        <p:nvSpPr>
          <p:cNvPr id="5" name="Rectangle 4" descr=" 3"/>
          <p:cNvSpPr/>
          <p:nvPr/>
        </p:nvSpPr>
        <p:spPr>
          <a:xfrm>
            <a:off x="381000" y="5562600"/>
            <a:ext cx="8458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ular Callout 5" descr=" 9"/>
          <p:cNvSpPr/>
          <p:nvPr/>
        </p:nvSpPr>
        <p:spPr>
          <a:xfrm>
            <a:off x="6591300" y="3822700"/>
            <a:ext cx="2247900" cy="1219200"/>
          </a:xfrm>
          <a:prstGeom prst="wedgeRoundRectCallout">
            <a:avLst>
              <a:gd name="adj1" fmla="val -21354"/>
              <a:gd name="adj2" fmla="val 98958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Add the red parts</a:t>
            </a:r>
          </a:p>
          <a:p>
            <a:r>
              <a:rPr lang="en-GB" dirty="0">
                <a:solidFill>
                  <a:srgbClr val="FF0000"/>
                </a:solidFill>
              </a:rPr>
              <a:t>To CMakeLists.txt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</a:t>
            </a:r>
            <a:endParaRPr lang="en-US" altLang="zh-CN" dirty="0"/>
          </a:p>
          <a:p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18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38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har char=" "/>
            </a:pPr>
            <a:r>
              <a:rPr lang="en-US" altLang="zh-CN" smtClean="0"/>
              <a:t>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5" name="Rectangle 7" descr=" 36868"/>
          <p:cNvSpPr>
            <a:spLocks/>
          </p:cNvSpPr>
          <p:nvPr/>
        </p:nvSpPr>
        <p:spPr bwMode="auto">
          <a:xfrm>
            <a:off x="698500" y="2133600"/>
            <a:ext cx="79121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add_dependencies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(talker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beginner_tutorials_generate_message_cpp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)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398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This makes sure message headers are generated before being used	</a:t>
            </a:r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5" name="Rectangle 7" descr=" 36868"/>
          <p:cNvSpPr>
            <a:spLocks/>
          </p:cNvSpPr>
          <p:nvPr/>
        </p:nvSpPr>
        <p:spPr bwMode="auto">
          <a:xfrm>
            <a:off x="698500" y="2133600"/>
            <a:ext cx="79121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add_dependencies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(talker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beginner_tutorials_generate_message_cpp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)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818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This makes sure message headers are generated before being used	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After changing the CMakeLists file call catkin_make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5" name="Rectangle 7" descr=" 36868"/>
          <p:cNvSpPr>
            <a:spLocks/>
          </p:cNvSpPr>
          <p:nvPr/>
        </p:nvSpPr>
        <p:spPr bwMode="auto">
          <a:xfrm>
            <a:off x="698500" y="2133600"/>
            <a:ext cx="79121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add_dependencies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(talker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beginner_tutorials_generate_message_cpp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)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295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This makes sure message headers are generated before being used	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After changing the CMakeLists file call catkin_make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Char char=" "/>
            </a:pPr>
            <a:r>
              <a:rPr lang="en-US" altLang="zh-CN" smtClean="0"/>
              <a:t>    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</a:t>
            </a:r>
            <a:endParaRPr lang="en-US" altLang="zh-CN" dirty="0"/>
          </a:p>
        </p:txBody>
      </p:sp>
      <p:sp>
        <p:nvSpPr>
          <p:cNvPr id="5" name="Rectangle 7" descr=" 36868"/>
          <p:cNvSpPr>
            <a:spLocks/>
          </p:cNvSpPr>
          <p:nvPr/>
        </p:nvSpPr>
        <p:spPr bwMode="auto">
          <a:xfrm>
            <a:off x="698500" y="2133600"/>
            <a:ext cx="79121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add_dependencies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(talker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beginner_tutorials_generate_message_cpp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)</a:t>
            </a:r>
            <a:endParaRPr lang="en-US" altLang="zh-CN" sz="2400" dirty="0"/>
          </a:p>
        </p:txBody>
      </p:sp>
      <p:sp>
        <p:nvSpPr>
          <p:cNvPr id="7" name="Rectangle 7" descr=" 7"/>
          <p:cNvSpPr>
            <a:spLocks/>
          </p:cNvSpPr>
          <p:nvPr/>
        </p:nvSpPr>
        <p:spPr bwMode="auto">
          <a:xfrm>
            <a:off x="673100" y="3864114"/>
            <a:ext cx="73152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 smtClean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catkin_make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05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Your Nodes</a:t>
            </a:r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Note the bottom line in the CMakeLists file:</a:t>
            </a:r>
          </a:p>
          <a:p>
            <a:endParaRPr lang="en-US" altLang="zh-CN" dirty="0"/>
          </a:p>
          <a:p>
            <a:pPr lvl="1">
              <a:buClr>
                <a:srgbClr val="0F6FC6"/>
              </a:buClr>
            </a:pPr>
            <a:r>
              <a:rPr lang="en-US" altLang="zh-CN" smtClean="0">
                <a:latin typeface="Constantia"/>
              </a:rPr>
              <a:t>This makes sure message headers are generated before being used	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After changing the CMakeLists file call catkin_make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lvl="0">
              <a:buClr>
                <a:srgbClr val="0BD0D9"/>
              </a:buClr>
              <a:buSzPct val="99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Or in Eclipse, use short cut “Ctrl + B” to build all packages in the workspace.</a:t>
            </a:r>
          </a:p>
          <a:p>
            <a:pPr>
              <a:buSzPct val="99000"/>
              <a:buChar char=" "/>
            </a:pPr>
            <a:endParaRPr lang="en-US" altLang="zh-CN" dirty="0"/>
          </a:p>
        </p:txBody>
      </p:sp>
      <p:sp>
        <p:nvSpPr>
          <p:cNvPr id="5" name="Rectangle 7" descr=" 36868"/>
          <p:cNvSpPr>
            <a:spLocks/>
          </p:cNvSpPr>
          <p:nvPr/>
        </p:nvSpPr>
        <p:spPr bwMode="auto">
          <a:xfrm>
            <a:off x="698500" y="2133600"/>
            <a:ext cx="7912100" cy="40011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add_dependencies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(talker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beginner_tutorials_generate_message_cpp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)</a:t>
            </a:r>
            <a:endParaRPr lang="en-US" altLang="zh-CN" sz="2400" dirty="0"/>
          </a:p>
        </p:txBody>
      </p:sp>
      <p:sp>
        <p:nvSpPr>
          <p:cNvPr id="7" name="Rectangle 7" descr=" 7"/>
          <p:cNvSpPr>
            <a:spLocks/>
          </p:cNvSpPr>
          <p:nvPr/>
        </p:nvSpPr>
        <p:spPr bwMode="auto">
          <a:xfrm>
            <a:off x="673100" y="3864114"/>
            <a:ext cx="73152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 smtClean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catkin_make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44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 descr=" 3789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sp>
        <p:nvSpPr>
          <p:cNvPr id="37891" name="Content Placeholder 2" descr=" 3789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</a:t>
            </a:r>
            <a:endParaRPr lang="en-US" altLang="zh-CN" dirty="0"/>
          </a:p>
          <a:p>
            <a:pPr lvl="1">
              <a:buFont typeface="Arial" pitchFamily="34" charset="0"/>
              <a:buChar char=" "/>
            </a:pPr>
            <a:r>
              <a:rPr lang="en-US" altLang="zh-CN" smtClean="0"/>
              <a:t>                             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294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Stage is a 2D simulator for multiple (large scale) mobile robots</a:t>
            </a:r>
          </a:p>
          <a:p>
            <a:pPr>
              <a:buChar char=" "/>
            </a:pP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</a:t>
            </a: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 descr=" 3789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sp>
        <p:nvSpPr>
          <p:cNvPr id="37891" name="Content Placeholder 2" descr=" 3789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Create a new launch configuration, by clicking on Run --&gt; Run configurations... --&gt; C/C++ Application (double click or click on New). </a:t>
            </a:r>
          </a:p>
          <a:p>
            <a:pPr>
              <a:buSzPct val="100000"/>
              <a:buChar char=" "/>
            </a:pPr>
            <a:r>
              <a:rPr lang="en-US" altLang="zh-CN" dirty="0" smtClean="0"/>
              <a:t>                                                   </a:t>
            </a:r>
            <a:br>
              <a:rPr lang="en-US" altLang="zh-CN" dirty="0" smtClean="0"/>
            </a:br>
            <a:r>
              <a:rPr lang="en-US" altLang="zh-CN" dirty="0" smtClean="0"/>
              <a:t>               </a:t>
            </a:r>
            <a:endParaRPr lang="en-US" altLang="zh-CN" dirty="0"/>
          </a:p>
          <a:p>
            <a:pPr lvl="1">
              <a:buFont typeface="Arial" pitchFamily="34" charset="0"/>
              <a:buChar char=" "/>
            </a:pPr>
            <a:r>
              <a:rPr lang="en-US" altLang="zh-CN" dirty="0" smtClean="0"/>
              <a:t>                             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dirty="0" smtClean="0"/>
              <a:t>                        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dirty="0" smtClean="0"/>
              <a:t>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193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 descr=" 3789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sp>
        <p:nvSpPr>
          <p:cNvPr id="37891" name="Content Placeholder 2" descr=" 3789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new launch configuration, by clicking on Run --&gt; Run configurations... --&gt; C/C++ Application (double click or click on New). 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Select the correct binary on the main tab (use the Browse… button)</a:t>
            </a:r>
          </a:p>
          <a:p>
            <a:pPr lvl="1">
              <a:buClr>
                <a:srgbClr val="0F6FC6"/>
              </a:buClr>
              <a:buNone/>
            </a:pPr>
            <a:r>
              <a:rPr lang="en-US" altLang="zh-CN" smtClean="0">
                <a:latin typeface="Constantia"/>
              </a:rPr>
              <a:t>~/catkin_ws/devel/lib/beginner_tutorials/talker</a:t>
            </a:r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67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 descr=" 3789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sp>
        <p:nvSpPr>
          <p:cNvPr id="37891" name="Content Placeholder 2" descr=" 3789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Create a new launch configuration, by clicking on Run --&gt; Run configurations... --&gt; C/C++ Application (double click or click on New). 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Select the correct binary on the main tab (use the Browse… button)</a:t>
            </a:r>
          </a:p>
          <a:p>
            <a:pPr lvl="1">
              <a:buClr>
                <a:srgbClr val="0F6FC6"/>
              </a:buClr>
              <a:buNone/>
            </a:pPr>
            <a:r>
              <a:rPr lang="en-US" altLang="zh-CN" smtClean="0">
                <a:latin typeface="Constantia"/>
              </a:rPr>
              <a:t>~/catkin_ws/devel/lib/beginner_tutorials/talker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Make sure roscore is running in a terminal</a:t>
            </a:r>
          </a:p>
          <a:p>
            <a:pPr>
              <a:buSzPct val="100000"/>
              <a:buChar char=" "/>
            </a:pPr>
            <a:r>
              <a:rPr lang="en-US" altLang="zh-CN" smtClean="0"/>
              <a:t>        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215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 descr=" 3789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sp>
        <p:nvSpPr>
          <p:cNvPr id="37891" name="Content Placeholder 2" descr=" 37891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2954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Create a new launch configuration, by clicking on Run --&gt; Run configurations... --&gt; C/C++ Application (double click or click on New). 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Select the correct binary on the main tab (use the Browse… button)</a:t>
            </a:r>
          </a:p>
          <a:p>
            <a:pPr lvl="1">
              <a:buClr>
                <a:srgbClr val="0F6FC6"/>
              </a:buClr>
              <a:buNone/>
            </a:pPr>
            <a:r>
              <a:rPr lang="en-US" altLang="zh-CN" dirty="0" smtClean="0">
                <a:latin typeface="Constantia"/>
              </a:rPr>
              <a:t>~/</a:t>
            </a:r>
            <a:r>
              <a:rPr lang="en-US" altLang="zh-CN" dirty="0" err="1" smtClean="0">
                <a:latin typeface="Constantia"/>
              </a:rPr>
              <a:t>catkin_ws</a:t>
            </a:r>
            <a:r>
              <a:rPr lang="en-US" altLang="zh-CN" dirty="0" smtClean="0">
                <a:latin typeface="Constantia"/>
              </a:rPr>
              <a:t>/</a:t>
            </a:r>
            <a:r>
              <a:rPr lang="en-US" altLang="zh-CN" dirty="0" err="1" smtClean="0">
                <a:latin typeface="Constantia"/>
              </a:rPr>
              <a:t>devel</a:t>
            </a:r>
            <a:r>
              <a:rPr lang="en-US" altLang="zh-CN" dirty="0" smtClean="0">
                <a:latin typeface="Constantia"/>
              </a:rPr>
              <a:t>/lib/</a:t>
            </a:r>
            <a:r>
              <a:rPr lang="en-US" altLang="zh-CN" dirty="0" err="1" smtClean="0">
                <a:latin typeface="Constantia"/>
              </a:rPr>
              <a:t>beginner_tutorials</a:t>
            </a:r>
            <a:r>
              <a:rPr lang="en-US" altLang="zh-CN" dirty="0" smtClean="0">
                <a:latin typeface="Constantia"/>
              </a:rPr>
              <a:t>/talker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Make sure </a:t>
            </a:r>
            <a:r>
              <a:rPr lang="en-US" altLang="zh-CN" dirty="0" err="1" smtClean="0">
                <a:latin typeface="Constantia"/>
              </a:rPr>
              <a:t>roscore</a:t>
            </a:r>
            <a:r>
              <a:rPr lang="en-US" altLang="zh-CN" dirty="0" smtClean="0">
                <a:latin typeface="Constantia"/>
              </a:rPr>
              <a:t> is running in a terminal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Click Run</a:t>
            </a:r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0854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Inside Eclipse</a:t>
            </a:r>
          </a:p>
        </p:txBody>
      </p:sp>
      <p:pic>
        <p:nvPicPr>
          <p:cNvPr id="3074" name="Picture 2" descr="L:\Screenshot from 2014-04-17 11_14_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258638" cy="50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 altLang="zh-CN"/>
              <a:t>Running the Node Inside Eclipse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6046788" cy="312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5410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could use an ANSI console plugin (e.g. </a:t>
            </a:r>
            <a:r>
              <a:rPr lang="en-GB" dirty="0">
                <a:hlinkClick r:id="rId3"/>
              </a:rPr>
              <a:t>http://www.mihai-nita.net/eclipse/</a:t>
            </a:r>
            <a:r>
              <a:rPr lang="en-GB" dirty="0"/>
              <a:t>) to get rid of the "[0m" characters in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Debugging the Node </a:t>
            </a:r>
            <a:r>
              <a:rPr lang="en-US" altLang="zh-CN" dirty="0"/>
              <a:t>Inside Eclipse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226</a:t>
            </a:fld>
            <a:endParaRPr lang="en-US"/>
          </a:p>
        </p:txBody>
      </p:sp>
      <p:sp>
        <p:nvSpPr>
          <p:cNvPr id="6" name="Rectangle 7" descr=" 36868"/>
          <p:cNvSpPr>
            <a:spLocks/>
          </p:cNvSpPr>
          <p:nvPr/>
        </p:nvSpPr>
        <p:spPr bwMode="auto">
          <a:xfrm>
            <a:off x="698500" y="1524000"/>
            <a:ext cx="7912100" cy="83099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400" dirty="0" smtClean="0"/>
              <a:t>$ cd ~/</a:t>
            </a:r>
            <a:r>
              <a:rPr lang="en-US" altLang="zh-CN" sz="2400" dirty="0" err="1" smtClean="0"/>
              <a:t>catkin_ws</a:t>
            </a:r>
            <a:r>
              <a:rPr lang="en-US" altLang="zh-CN" sz="2400" dirty="0" smtClean="0"/>
              <a:t>/build</a:t>
            </a:r>
          </a:p>
          <a:p>
            <a:pPr marL="0" lvl="1"/>
            <a:r>
              <a:rPr lang="en-US" altLang="zh-CN" sz="2400" dirty="0"/>
              <a:t>$ </a:t>
            </a:r>
            <a:r>
              <a:rPr lang="en-US" altLang="zh-CN" sz="2400" dirty="0" err="1"/>
              <a:t>cmake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../</a:t>
            </a:r>
            <a:r>
              <a:rPr lang="en-US" altLang="zh-CN" sz="2400" dirty="0" err="1"/>
              <a:t>src</a:t>
            </a:r>
            <a:r>
              <a:rPr lang="en-US" altLang="zh-CN" sz="2400" dirty="0"/>
              <a:t> -DCMAKE_BUILD_TYPE=Debug</a:t>
            </a:r>
          </a:p>
        </p:txBody>
      </p:sp>
      <p:sp>
        <p:nvSpPr>
          <p:cNvPr id="8" name="Content Placeholder 2" descr=" 37891"/>
          <p:cNvSpPr txBox="1">
            <a:spLocks noChangeArrowheads="1"/>
          </p:cNvSpPr>
          <p:nvPr/>
        </p:nvSpPr>
        <p:spPr bwMode="auto">
          <a:xfrm>
            <a:off x="82550" y="2583597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  <a:buSzPct val="100000"/>
              <a:buFont typeface="Wingdings 2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Create a new launch configuration, by clicking on Run--&gt; Debug configurations... --&gt; C/C++ Application (double click or click on New). </a:t>
            </a:r>
          </a:p>
          <a:p>
            <a:pPr>
              <a:buClr>
                <a:srgbClr val="0BD0D9"/>
              </a:buClr>
              <a:buSzPct val="100000"/>
              <a:buFont typeface="Wingdings 2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Select the correct binary on the main tab (use the Browse… button)</a:t>
            </a:r>
          </a:p>
          <a:p>
            <a:pPr lvl="1">
              <a:buClr>
                <a:srgbClr val="0F6FC6"/>
              </a:buClr>
              <a:buFont typeface="Wingdings 2"/>
              <a:buNone/>
            </a:pPr>
            <a:r>
              <a:rPr lang="en-US" altLang="zh-CN" dirty="0" smtClean="0">
                <a:latin typeface="Constantia"/>
              </a:rPr>
              <a:t>~/</a:t>
            </a:r>
            <a:r>
              <a:rPr lang="en-US" altLang="zh-CN" dirty="0" err="1" smtClean="0">
                <a:latin typeface="Constantia"/>
              </a:rPr>
              <a:t>catkin_ws</a:t>
            </a:r>
            <a:r>
              <a:rPr lang="en-US" altLang="zh-CN" dirty="0" smtClean="0">
                <a:latin typeface="Constantia"/>
              </a:rPr>
              <a:t>/</a:t>
            </a:r>
            <a:r>
              <a:rPr lang="en-US" altLang="zh-CN" dirty="0" err="1" smtClean="0">
                <a:latin typeface="Constantia"/>
              </a:rPr>
              <a:t>devel</a:t>
            </a:r>
            <a:r>
              <a:rPr lang="en-US" altLang="zh-CN" dirty="0" smtClean="0">
                <a:latin typeface="Constantia"/>
              </a:rPr>
              <a:t>/lib/</a:t>
            </a:r>
            <a:r>
              <a:rPr lang="en-US" altLang="zh-CN" dirty="0" err="1" smtClean="0">
                <a:latin typeface="Constantia"/>
              </a:rPr>
              <a:t>beginner_tutorials</a:t>
            </a:r>
            <a:r>
              <a:rPr lang="en-US" altLang="zh-CN" dirty="0" smtClean="0">
                <a:latin typeface="Constantia"/>
              </a:rPr>
              <a:t>/talker</a:t>
            </a:r>
          </a:p>
          <a:p>
            <a:pPr>
              <a:buClr>
                <a:srgbClr val="0BD0D9"/>
              </a:buClr>
              <a:buSzPct val="100000"/>
              <a:buFont typeface="Wingdings 2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Make sure </a:t>
            </a:r>
            <a:r>
              <a:rPr lang="en-US" altLang="zh-CN" dirty="0" err="1" smtClean="0">
                <a:latin typeface="Constantia"/>
              </a:rPr>
              <a:t>roscore</a:t>
            </a:r>
            <a:r>
              <a:rPr lang="en-US" altLang="zh-CN" dirty="0" smtClean="0">
                <a:latin typeface="Constantia"/>
              </a:rPr>
              <a:t> is running in a terminal</a:t>
            </a:r>
          </a:p>
          <a:p>
            <a:pPr>
              <a:buClr>
                <a:srgbClr val="0BD0D9"/>
              </a:buClr>
              <a:buSzPct val="100000"/>
              <a:buFont typeface="Wingdings 2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Click Debug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2308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Debugging the Node </a:t>
            </a:r>
            <a:r>
              <a:rPr lang="en-US" altLang="zh-CN" dirty="0"/>
              <a:t>Inside Eclipse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227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74" y="1321453"/>
            <a:ext cx="685552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From Terminal</a:t>
            </a:r>
          </a:p>
        </p:txBody>
      </p:sp>
      <p:sp>
        <p:nvSpPr>
          <p:cNvPr id="40963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240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/>
              <a:t>Make sure you have sourced your workspace's setup.sh file after calling </a:t>
            </a:r>
            <a:r>
              <a:rPr lang="en-US" altLang="zh-CN" dirty="0" err="1"/>
              <a:t>catkin_make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Can add this line to your .</a:t>
            </a:r>
            <a:r>
              <a:rPr lang="en-US" altLang="zh-CN" dirty="0" err="1"/>
              <a:t>bashrc</a:t>
            </a:r>
            <a:r>
              <a:rPr lang="en-US" altLang="zh-CN" dirty="0"/>
              <a:t> startup file</a:t>
            </a:r>
          </a:p>
          <a:p>
            <a:r>
              <a:rPr lang="en-US" altLang="zh-CN" dirty="0"/>
              <a:t>Now you can use </a:t>
            </a:r>
            <a:r>
              <a:rPr lang="en-US" altLang="zh-CN" dirty="0" err="1"/>
              <a:t>rosrun</a:t>
            </a:r>
            <a:r>
              <a:rPr lang="en-US" altLang="zh-CN" dirty="0"/>
              <a:t> to run your node:</a:t>
            </a:r>
          </a:p>
          <a:p>
            <a:endParaRPr lang="en-US" altLang="zh-CN" dirty="0"/>
          </a:p>
        </p:txBody>
      </p:sp>
      <p:sp>
        <p:nvSpPr>
          <p:cNvPr id="40964" name="Rectangle 5"/>
          <p:cNvSpPr>
            <a:spLocks/>
          </p:cNvSpPr>
          <p:nvPr/>
        </p:nvSpPr>
        <p:spPr bwMode="auto">
          <a:xfrm>
            <a:off x="685800" y="2514600"/>
            <a:ext cx="7315200" cy="70802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~/catkin_ws</a:t>
            </a:r>
          </a:p>
          <a:p>
            <a:pPr marL="0" lvl="1"/>
            <a:r>
              <a:rPr lang="en-US" altLang="zh-CN" sz="200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source ./devel/setup.bash</a:t>
            </a:r>
            <a:endParaRPr lang="en-US" altLang="zh-CN"/>
          </a:p>
        </p:txBody>
      </p:sp>
      <p:sp>
        <p:nvSpPr>
          <p:cNvPr id="40965" name="Rectangle 7"/>
          <p:cNvSpPr>
            <a:spLocks/>
          </p:cNvSpPr>
          <p:nvPr/>
        </p:nvSpPr>
        <p:spPr bwMode="auto">
          <a:xfrm>
            <a:off x="685800" y="4419600"/>
            <a:ext cx="7315200" cy="40005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000" dirty="0" err="1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0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talker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77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/>
              <a:t>Running the Node From Terminal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489496" cy="3733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0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Stage is a 2D simulator for multiple (large scale) mobile robots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for sensors (e.g., laser, sonar) and actuators (e.g., gripper)</a:t>
            </a:r>
          </a:p>
          <a:p>
            <a:pPr>
              <a:buChar char=" "/>
            </a:pPr>
            <a:r>
              <a:rPr lang="en-GB" smtClean="0"/>
              <a:t>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</a:t>
            </a: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>
            <a:normAutofit/>
          </a:bodyPr>
          <a:lstStyle/>
          <a:p>
            <a:r>
              <a:rPr lang="en-US" altLang="zh-CN" dirty="0" smtClean="0"/>
              <a:t>Examine node talker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471388" cy="228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/>
          </p:cNvSpPr>
          <p:nvPr/>
        </p:nvSpPr>
        <p:spPr bwMode="auto">
          <a:xfrm>
            <a:off x="609600" y="17526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rostopic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list</a:t>
            </a:r>
            <a:endParaRPr lang="en-US" altLang="zh-C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6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143000"/>
          </a:xfrm>
          <a:ln/>
        </p:spPr>
        <p:txBody>
          <a:bodyPr>
            <a:normAutofit/>
          </a:bodyPr>
          <a:lstStyle/>
          <a:p>
            <a:r>
              <a:rPr lang="en-US" altLang="zh-CN" dirty="0"/>
              <a:t>Examine node talker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609599" y="17526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GB" sz="2400" dirty="0" err="1"/>
              <a:t>rostopic</a:t>
            </a:r>
            <a:r>
              <a:rPr lang="en-GB" sz="2400" dirty="0"/>
              <a:t> echo /</a:t>
            </a:r>
            <a:r>
              <a:rPr lang="en-GB" sz="2400" dirty="0" smtClean="0"/>
              <a:t>chatter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1" y="2438400"/>
            <a:ext cx="7153729" cy="40539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0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publish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sz="2800" b="1" dirty="0"/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server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client</a:t>
            </a:r>
            <a:endParaRPr lang="en-US" altLang="zh-C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1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to eclipse, new source file: </a:t>
            </a: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listener.cpp, save it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795" name="Rectangle 5"/>
          <p:cNvSpPr>
            <a:spLocks/>
          </p:cNvSpPr>
          <p:nvPr/>
        </p:nvSpPr>
        <p:spPr bwMode="auto">
          <a:xfrm>
            <a:off x="457200" y="1447800"/>
            <a:ext cx="8229600" cy="518603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100" dirty="0"/>
              <a:t> </a:t>
            </a:r>
          </a:p>
          <a:p>
            <a:r>
              <a:rPr lang="en-GB" sz="1600" b="1" dirty="0"/>
              <a:t>#include</a:t>
            </a:r>
            <a:r>
              <a:rPr lang="en-GB" sz="1600" dirty="0"/>
              <a:t> "</a:t>
            </a:r>
            <a:r>
              <a:rPr lang="en-GB" sz="1600" dirty="0" err="1"/>
              <a:t>ros</a:t>
            </a:r>
            <a:r>
              <a:rPr lang="en-GB" sz="1600" dirty="0"/>
              <a:t>/</a:t>
            </a:r>
            <a:r>
              <a:rPr lang="en-GB" sz="1600" dirty="0" err="1"/>
              <a:t>ros.h</a:t>
            </a:r>
            <a:r>
              <a:rPr lang="en-GB" sz="1600" dirty="0"/>
              <a:t>"</a:t>
            </a:r>
          </a:p>
          <a:p>
            <a:r>
              <a:rPr lang="en-GB" sz="1600" b="1" dirty="0"/>
              <a:t>#include</a:t>
            </a:r>
            <a:r>
              <a:rPr lang="en-GB" sz="1600" dirty="0"/>
              <a:t> "</a:t>
            </a:r>
            <a:r>
              <a:rPr lang="en-GB" sz="1600" dirty="0" err="1"/>
              <a:t>beginner_tutorials</a:t>
            </a:r>
            <a:r>
              <a:rPr lang="en-GB" sz="1600" dirty="0"/>
              <a:t>/</a:t>
            </a:r>
            <a:r>
              <a:rPr lang="en-GB" sz="1600" dirty="0" err="1"/>
              <a:t>AandB.h</a:t>
            </a:r>
            <a:r>
              <a:rPr lang="en-GB" sz="1600" dirty="0"/>
              <a:t>"</a:t>
            </a:r>
          </a:p>
          <a:p>
            <a:r>
              <a:rPr lang="en-GB" sz="1600" dirty="0"/>
              <a:t> </a:t>
            </a:r>
          </a:p>
          <a:p>
            <a:r>
              <a:rPr lang="en-GB" sz="1600" b="1" dirty="0" smtClean="0"/>
              <a:t>void</a:t>
            </a:r>
            <a:r>
              <a:rPr lang="en-GB" sz="1600" dirty="0" smtClean="0"/>
              <a:t> </a:t>
            </a:r>
            <a:r>
              <a:rPr lang="en-GB" sz="1600" b="1" dirty="0" err="1"/>
              <a:t>chatterCallback</a:t>
            </a:r>
            <a:r>
              <a:rPr lang="en-GB" sz="1600" dirty="0"/>
              <a:t>(</a:t>
            </a:r>
            <a:r>
              <a:rPr lang="en-GB" sz="1600" b="1" dirty="0" err="1"/>
              <a:t>const</a:t>
            </a:r>
            <a:r>
              <a:rPr lang="en-GB" sz="1600" dirty="0"/>
              <a:t> </a:t>
            </a:r>
            <a:r>
              <a:rPr lang="en-GB" sz="1600" dirty="0" err="1"/>
              <a:t>beginner_tutorials</a:t>
            </a:r>
            <a:r>
              <a:rPr lang="en-GB" sz="1600" dirty="0"/>
              <a:t>::</a:t>
            </a:r>
            <a:r>
              <a:rPr lang="en-GB" sz="1600" dirty="0" err="1"/>
              <a:t>AandB</a:t>
            </a:r>
            <a:r>
              <a:rPr lang="en-GB" sz="1600" dirty="0"/>
              <a:t>::</a:t>
            </a:r>
            <a:r>
              <a:rPr lang="en-GB" sz="1600" dirty="0" err="1"/>
              <a:t>ConstPtr</a:t>
            </a:r>
            <a:r>
              <a:rPr lang="en-GB" sz="1600" dirty="0"/>
              <a:t>&amp; </a:t>
            </a:r>
            <a:r>
              <a:rPr lang="en-GB" sz="1600" dirty="0" err="1"/>
              <a:t>msg</a:t>
            </a:r>
            <a:r>
              <a:rPr lang="en-GB" sz="1600" dirty="0"/>
              <a:t>)</a:t>
            </a:r>
          </a:p>
          <a:p>
            <a:r>
              <a:rPr lang="en-GB" sz="1600" dirty="0"/>
              <a:t>{</a:t>
            </a:r>
          </a:p>
          <a:p>
            <a:r>
              <a:rPr lang="en-GB" sz="1600" dirty="0"/>
              <a:t>  ROS_INFO("I heard: </a:t>
            </a:r>
            <a:r>
              <a:rPr lang="en-GB" sz="1600" dirty="0" err="1"/>
              <a:t>msg:a</a:t>
            </a:r>
            <a:r>
              <a:rPr lang="en-GB" sz="1600" dirty="0"/>
              <a:t> %f, </a:t>
            </a:r>
            <a:r>
              <a:rPr lang="en-GB" sz="1600" dirty="0" err="1"/>
              <a:t>msg:b</a:t>
            </a:r>
            <a:r>
              <a:rPr lang="en-GB" sz="1600" dirty="0"/>
              <a:t> %f", </a:t>
            </a:r>
            <a:r>
              <a:rPr lang="en-GB" sz="1600" dirty="0" err="1"/>
              <a:t>msg</a:t>
            </a:r>
            <a:r>
              <a:rPr lang="en-GB" sz="1600" dirty="0"/>
              <a:t>-&gt;a, </a:t>
            </a:r>
            <a:r>
              <a:rPr lang="en-GB" sz="1600" dirty="0" err="1"/>
              <a:t>msg</a:t>
            </a:r>
            <a:r>
              <a:rPr lang="en-GB" sz="1600" dirty="0"/>
              <a:t>-&gt;b);</a:t>
            </a:r>
          </a:p>
          <a:p>
            <a:r>
              <a:rPr lang="en-GB" sz="1600" dirty="0"/>
              <a:t>}</a:t>
            </a:r>
          </a:p>
          <a:p>
            <a:r>
              <a:rPr lang="en-GB" sz="1600" dirty="0"/>
              <a:t> </a:t>
            </a:r>
          </a:p>
          <a:p>
            <a:r>
              <a:rPr lang="en-GB" sz="1600" b="1" dirty="0" err="1"/>
              <a:t>int</a:t>
            </a:r>
            <a:r>
              <a:rPr lang="en-GB" sz="1600" dirty="0"/>
              <a:t> </a:t>
            </a:r>
            <a:r>
              <a:rPr lang="en-GB" sz="1600" b="1" dirty="0"/>
              <a:t>main</a:t>
            </a:r>
            <a:r>
              <a:rPr lang="en-GB" sz="1600" dirty="0"/>
              <a:t>(</a:t>
            </a:r>
            <a:r>
              <a:rPr lang="en-GB" sz="1600" b="1" dirty="0" err="1"/>
              <a:t>int</a:t>
            </a:r>
            <a:r>
              <a:rPr lang="en-GB" sz="1600" dirty="0"/>
              <a:t> </a:t>
            </a:r>
            <a:r>
              <a:rPr lang="en-GB" sz="1600" dirty="0" err="1"/>
              <a:t>argc</a:t>
            </a:r>
            <a:r>
              <a:rPr lang="en-GB" sz="1600" dirty="0"/>
              <a:t>, </a:t>
            </a:r>
            <a:r>
              <a:rPr lang="en-GB" sz="1600" b="1" dirty="0"/>
              <a:t>char</a:t>
            </a:r>
            <a:r>
              <a:rPr lang="en-GB" sz="1600" dirty="0"/>
              <a:t> **</a:t>
            </a:r>
            <a:r>
              <a:rPr lang="en-GB" sz="1600" dirty="0" err="1"/>
              <a:t>argv</a:t>
            </a:r>
            <a:r>
              <a:rPr lang="en-GB" sz="1600" dirty="0"/>
              <a:t>)</a:t>
            </a:r>
          </a:p>
          <a:p>
            <a:r>
              <a:rPr lang="en-GB" sz="1600" dirty="0"/>
              <a:t>{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ros</a:t>
            </a:r>
            <a:r>
              <a:rPr lang="en-GB" sz="1600" dirty="0"/>
              <a:t>::</a:t>
            </a:r>
            <a:r>
              <a:rPr lang="en-GB" sz="1600" b="1" dirty="0" err="1"/>
              <a:t>init</a:t>
            </a:r>
            <a:r>
              <a:rPr lang="en-GB" sz="1600" dirty="0"/>
              <a:t>(</a:t>
            </a:r>
            <a:r>
              <a:rPr lang="en-GB" sz="1600" dirty="0" err="1"/>
              <a:t>argc</a:t>
            </a:r>
            <a:r>
              <a:rPr lang="en-GB" sz="1600" dirty="0"/>
              <a:t>, </a:t>
            </a:r>
            <a:r>
              <a:rPr lang="en-GB" sz="1600" dirty="0" err="1"/>
              <a:t>argv</a:t>
            </a:r>
            <a:r>
              <a:rPr lang="en-GB" sz="1600" dirty="0"/>
              <a:t>, "listener");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ros</a:t>
            </a:r>
            <a:r>
              <a:rPr lang="en-GB" sz="1600" dirty="0"/>
              <a:t>::</a:t>
            </a:r>
            <a:r>
              <a:rPr lang="en-GB" sz="1600" dirty="0" err="1"/>
              <a:t>NodeHandle</a:t>
            </a:r>
            <a:r>
              <a:rPr lang="en-GB" sz="1600" dirty="0"/>
              <a:t> n;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ros</a:t>
            </a:r>
            <a:r>
              <a:rPr lang="en-GB" sz="1600" dirty="0"/>
              <a:t>::Subscriber sub = </a:t>
            </a:r>
            <a:r>
              <a:rPr lang="en-GB" sz="1600" dirty="0" err="1"/>
              <a:t>n.subscribe</a:t>
            </a:r>
            <a:r>
              <a:rPr lang="en-GB" sz="1600" dirty="0"/>
              <a:t>("chatter", 1000, </a:t>
            </a:r>
            <a:r>
              <a:rPr lang="en-GB" sz="1600" dirty="0" err="1"/>
              <a:t>chatterCallback</a:t>
            </a:r>
            <a:r>
              <a:rPr lang="en-GB" sz="1600" dirty="0"/>
              <a:t>);</a:t>
            </a:r>
          </a:p>
          <a:p>
            <a:r>
              <a:rPr lang="en-GB" sz="1600" dirty="0" smtClean="0"/>
              <a:t>  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</a:t>
            </a:r>
            <a:r>
              <a:rPr lang="en-GB" sz="1600" dirty="0" err="1" smtClean="0"/>
              <a:t>ros</a:t>
            </a:r>
            <a:r>
              <a:rPr lang="en-GB" sz="1600" dirty="0"/>
              <a:t>::</a:t>
            </a:r>
            <a:r>
              <a:rPr lang="en-GB" sz="1600" b="1" dirty="0"/>
              <a:t>spin</a:t>
            </a:r>
            <a:r>
              <a:rPr lang="en-GB" sz="1600" dirty="0"/>
              <a:t>();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/>
              <a:t>  </a:t>
            </a:r>
            <a:r>
              <a:rPr lang="en-GB" sz="1600" b="1" dirty="0"/>
              <a:t>return</a:t>
            </a:r>
            <a:r>
              <a:rPr lang="en-GB" sz="1600" dirty="0"/>
              <a:t> </a:t>
            </a:r>
            <a:r>
              <a:rPr lang="en-GB" sz="1600" dirty="0" smtClean="0"/>
              <a:t>0;</a:t>
            </a:r>
            <a:endParaRPr lang="en-GB" sz="1600" dirty="0"/>
          </a:p>
          <a:p>
            <a:r>
              <a:rPr lang="en-GB" sz="1600" dirty="0"/>
              <a:t>}</a:t>
            </a:r>
          </a:p>
        </p:txBody>
      </p:sp>
      <p:sp>
        <p:nvSpPr>
          <p:cNvPr id="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Create </a:t>
            </a:r>
            <a:r>
              <a:rPr lang="en-US" altLang="zh-CN" dirty="0"/>
              <a:t>node </a:t>
            </a:r>
            <a:r>
              <a:rPr lang="en-GB" dirty="0"/>
              <a:t>listener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77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123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447800"/>
            <a:ext cx="7391400" cy="5016758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cmake_minimum_required</a:t>
            </a:r>
            <a:r>
              <a:rPr lang="en-GB" sz="1600" dirty="0"/>
              <a:t>(VERSION 2.8.3)</a:t>
            </a:r>
          </a:p>
          <a:p>
            <a:r>
              <a:rPr lang="en-GB" sz="1600" dirty="0"/>
              <a:t>project(</a:t>
            </a:r>
            <a:r>
              <a:rPr lang="en-GB" sz="1600" dirty="0" err="1"/>
              <a:t>beginner_tutorials</a:t>
            </a:r>
            <a:r>
              <a:rPr lang="en-GB" sz="1600" dirty="0"/>
              <a:t>)</a:t>
            </a:r>
          </a:p>
          <a:p>
            <a:r>
              <a:rPr lang="en-GB" sz="1600" dirty="0" err="1"/>
              <a:t>find_package</a:t>
            </a:r>
            <a:r>
              <a:rPr lang="en-GB" sz="1600" dirty="0"/>
              <a:t>(catkin REQUIRED COMPONENTS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roscpp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rospy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std_msgs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message_generation</a:t>
            </a:r>
            <a:endParaRPr lang="en-GB" sz="1600" dirty="0"/>
          </a:p>
          <a:p>
            <a:r>
              <a:rPr lang="en-GB" sz="1600" dirty="0"/>
              <a:t>)</a:t>
            </a:r>
          </a:p>
          <a:p>
            <a:r>
              <a:rPr lang="en-GB" sz="1600" dirty="0" err="1"/>
              <a:t>add_message_files</a:t>
            </a:r>
            <a:r>
              <a:rPr lang="en-GB" sz="1600" dirty="0"/>
              <a:t>(   FILES   AandB.msg  )</a:t>
            </a:r>
          </a:p>
          <a:p>
            <a:r>
              <a:rPr lang="en-GB" sz="1600" dirty="0" err="1"/>
              <a:t>add_service_files</a:t>
            </a:r>
            <a:r>
              <a:rPr lang="en-GB" sz="1600" dirty="0"/>
              <a:t> (  FILES    </a:t>
            </a:r>
            <a:r>
              <a:rPr lang="en-GB" sz="1600" dirty="0" err="1"/>
              <a:t>AddTwoInts.srv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generate_messages</a:t>
            </a:r>
            <a:r>
              <a:rPr lang="en-GB" sz="1600" dirty="0"/>
              <a:t>(   DEPENDENCIES    </a:t>
            </a:r>
            <a:r>
              <a:rPr lang="en-GB" sz="1600" dirty="0" err="1"/>
              <a:t>std_msgs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catkin_package</a:t>
            </a:r>
            <a:r>
              <a:rPr lang="en-GB" sz="1600" dirty="0"/>
              <a:t>(   CATKIN_DEPENDS </a:t>
            </a:r>
            <a:r>
              <a:rPr lang="en-GB" sz="1600" dirty="0" err="1"/>
              <a:t>roscpp</a:t>
            </a:r>
            <a:r>
              <a:rPr lang="en-GB" sz="1600" dirty="0"/>
              <a:t> </a:t>
            </a:r>
            <a:r>
              <a:rPr lang="en-GB" sz="1600" dirty="0" err="1"/>
              <a:t>rospy</a:t>
            </a:r>
            <a:r>
              <a:rPr lang="en-GB" sz="1600" dirty="0"/>
              <a:t> </a:t>
            </a:r>
            <a:r>
              <a:rPr lang="en-GB" sz="1600" dirty="0" err="1"/>
              <a:t>std_msgs</a:t>
            </a:r>
            <a:r>
              <a:rPr lang="en-GB" sz="1600" dirty="0"/>
              <a:t> </a:t>
            </a:r>
            <a:r>
              <a:rPr lang="en-GB" sz="1600" dirty="0" err="1"/>
              <a:t>message_runtime</a:t>
            </a:r>
            <a:r>
              <a:rPr lang="en-GB" sz="1600" dirty="0"/>
              <a:t> )</a:t>
            </a:r>
          </a:p>
          <a:p>
            <a:r>
              <a:rPr lang="en-GB" sz="1600" dirty="0" err="1"/>
              <a:t>include_directories</a:t>
            </a:r>
            <a:r>
              <a:rPr lang="en-GB" sz="1600" dirty="0"/>
              <a:t>(   ${</a:t>
            </a:r>
            <a:r>
              <a:rPr lang="en-GB" sz="1600" dirty="0" err="1"/>
              <a:t>catkin_INCLUDE_DIRS</a:t>
            </a:r>
            <a:r>
              <a:rPr lang="en-GB" sz="1600" dirty="0"/>
              <a:t>} 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(talker </a:t>
            </a:r>
            <a:r>
              <a:rPr lang="en-GB" sz="1600" dirty="0" err="1"/>
              <a:t>src</a:t>
            </a:r>
            <a:r>
              <a:rPr lang="en-GB" sz="1600" dirty="0"/>
              <a:t>/talker.cpp)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(talker ${</a:t>
            </a:r>
            <a:r>
              <a:rPr lang="en-GB" sz="1600" dirty="0" err="1"/>
              <a:t>catkin_LIBRARIES</a:t>
            </a:r>
            <a:r>
              <a:rPr lang="en-GB" sz="1600" dirty="0"/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r>
              <a:rPr lang="en-GB" sz="1600" dirty="0" err="1" smtClean="0">
                <a:solidFill>
                  <a:srgbClr val="FF0000"/>
                </a:solidFill>
              </a:rPr>
              <a:t>add_executable</a:t>
            </a:r>
            <a:r>
              <a:rPr lang="en-GB" sz="1600" dirty="0" smtClean="0">
                <a:solidFill>
                  <a:srgbClr val="FF0000"/>
                </a:solidFill>
              </a:rPr>
              <a:t>(listener </a:t>
            </a:r>
            <a:r>
              <a:rPr lang="en-GB" sz="1600" dirty="0" err="1" smtClean="0">
                <a:solidFill>
                  <a:srgbClr val="FF0000"/>
                </a:solidFill>
              </a:rPr>
              <a:t>src</a:t>
            </a:r>
            <a:r>
              <a:rPr lang="en-GB" sz="1600" dirty="0" smtClean="0">
                <a:solidFill>
                  <a:srgbClr val="FF0000"/>
                </a:solidFill>
              </a:rPr>
              <a:t>/</a:t>
            </a:r>
            <a:r>
              <a:rPr lang="en-GB" sz="1600" dirty="0">
                <a:solidFill>
                  <a:srgbClr val="FF0000"/>
                </a:solidFill>
              </a:rPr>
              <a:t>listener</a:t>
            </a:r>
            <a:r>
              <a:rPr lang="en-GB" sz="1600" dirty="0" smtClean="0">
                <a:solidFill>
                  <a:srgbClr val="FF0000"/>
                </a:solidFill>
              </a:rPr>
              <a:t>.cpp</a:t>
            </a:r>
            <a:r>
              <a:rPr lang="en-GB" sz="1600" dirty="0">
                <a:solidFill>
                  <a:srgbClr val="FF0000"/>
                </a:solidFill>
              </a:rPr>
              <a:t>)</a:t>
            </a:r>
          </a:p>
          <a:p>
            <a:r>
              <a:rPr lang="en-GB" sz="1600" dirty="0" err="1" smtClean="0">
                <a:solidFill>
                  <a:srgbClr val="FF0000"/>
                </a:solidFill>
              </a:rPr>
              <a:t>target_link_libraries</a:t>
            </a:r>
            <a:r>
              <a:rPr lang="en-GB" sz="1600" dirty="0" smtClean="0">
                <a:solidFill>
                  <a:srgbClr val="FF0000"/>
                </a:solidFill>
              </a:rPr>
              <a:t>(</a:t>
            </a:r>
            <a:r>
              <a:rPr lang="en-GB" sz="1600" dirty="0">
                <a:solidFill>
                  <a:srgbClr val="FF0000"/>
                </a:solidFill>
              </a:rPr>
              <a:t>listener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${</a:t>
            </a:r>
            <a:r>
              <a:rPr lang="en-GB" sz="1600" dirty="0" err="1">
                <a:solidFill>
                  <a:srgbClr val="FF0000"/>
                </a:solidFill>
              </a:rPr>
              <a:t>catkin_LIBRARIES</a:t>
            </a:r>
            <a:r>
              <a:rPr lang="en-GB" sz="1600" dirty="0">
                <a:solidFill>
                  <a:srgbClr val="FF0000"/>
                </a:solidFill>
              </a:rPr>
              <a:t>})</a:t>
            </a: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22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810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447800"/>
            <a:ext cx="7391400" cy="5016758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cmake_minimum_required</a:t>
            </a:r>
            <a:r>
              <a:rPr lang="en-GB" sz="1600" dirty="0"/>
              <a:t>(VERSION 2.8.3)</a:t>
            </a:r>
          </a:p>
          <a:p>
            <a:r>
              <a:rPr lang="en-GB" sz="1600" dirty="0"/>
              <a:t>project(</a:t>
            </a:r>
            <a:r>
              <a:rPr lang="en-GB" sz="1600" dirty="0" err="1"/>
              <a:t>beginner_tutorials</a:t>
            </a:r>
            <a:r>
              <a:rPr lang="en-GB" sz="1600" dirty="0"/>
              <a:t>)</a:t>
            </a:r>
          </a:p>
          <a:p>
            <a:r>
              <a:rPr lang="en-GB" sz="1600" dirty="0" err="1"/>
              <a:t>find_package</a:t>
            </a:r>
            <a:r>
              <a:rPr lang="en-GB" sz="1600" dirty="0"/>
              <a:t>(catkin REQUIRED COMPONENTS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roscpp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rospy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std_msgs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message_generation</a:t>
            </a:r>
            <a:endParaRPr lang="en-GB" sz="1600" dirty="0"/>
          </a:p>
          <a:p>
            <a:r>
              <a:rPr lang="en-GB" sz="1600" dirty="0"/>
              <a:t>)</a:t>
            </a:r>
          </a:p>
          <a:p>
            <a:r>
              <a:rPr lang="en-GB" sz="1600" dirty="0" err="1"/>
              <a:t>add_message_files</a:t>
            </a:r>
            <a:r>
              <a:rPr lang="en-GB" sz="1600" dirty="0"/>
              <a:t>(   FILES   AandB.msg  )</a:t>
            </a:r>
          </a:p>
          <a:p>
            <a:r>
              <a:rPr lang="en-GB" sz="1600" dirty="0" err="1"/>
              <a:t>add_service_files</a:t>
            </a:r>
            <a:r>
              <a:rPr lang="en-GB" sz="1600" dirty="0"/>
              <a:t> (  FILES    </a:t>
            </a:r>
            <a:r>
              <a:rPr lang="en-GB" sz="1600" dirty="0" err="1"/>
              <a:t>AddTwoInts.srv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generate_messages</a:t>
            </a:r>
            <a:r>
              <a:rPr lang="en-GB" sz="1600" dirty="0"/>
              <a:t>(   DEPENDENCIES    </a:t>
            </a:r>
            <a:r>
              <a:rPr lang="en-GB" sz="1600" dirty="0" err="1"/>
              <a:t>std_msgs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catkin_package</a:t>
            </a:r>
            <a:r>
              <a:rPr lang="en-GB" sz="1600" dirty="0"/>
              <a:t>(   CATKIN_DEPENDS </a:t>
            </a:r>
            <a:r>
              <a:rPr lang="en-GB" sz="1600" dirty="0" err="1"/>
              <a:t>roscpp</a:t>
            </a:r>
            <a:r>
              <a:rPr lang="en-GB" sz="1600" dirty="0"/>
              <a:t> </a:t>
            </a:r>
            <a:r>
              <a:rPr lang="en-GB" sz="1600" dirty="0" err="1"/>
              <a:t>rospy</a:t>
            </a:r>
            <a:r>
              <a:rPr lang="en-GB" sz="1600" dirty="0"/>
              <a:t> </a:t>
            </a:r>
            <a:r>
              <a:rPr lang="en-GB" sz="1600" dirty="0" err="1"/>
              <a:t>std_msgs</a:t>
            </a:r>
            <a:r>
              <a:rPr lang="en-GB" sz="1600" dirty="0"/>
              <a:t> </a:t>
            </a:r>
            <a:r>
              <a:rPr lang="en-GB" sz="1600" dirty="0" err="1"/>
              <a:t>message_runtime</a:t>
            </a:r>
            <a:r>
              <a:rPr lang="en-GB" sz="1600" dirty="0"/>
              <a:t> )</a:t>
            </a:r>
          </a:p>
          <a:p>
            <a:r>
              <a:rPr lang="en-GB" sz="1600" dirty="0" err="1"/>
              <a:t>include_directories</a:t>
            </a:r>
            <a:r>
              <a:rPr lang="en-GB" sz="1600" dirty="0"/>
              <a:t>(   ${</a:t>
            </a:r>
            <a:r>
              <a:rPr lang="en-GB" sz="1600" dirty="0" err="1"/>
              <a:t>catkin_INCLUDE_DIRS</a:t>
            </a:r>
            <a:r>
              <a:rPr lang="en-GB" sz="1600" dirty="0"/>
              <a:t>} 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(talker </a:t>
            </a:r>
            <a:r>
              <a:rPr lang="en-GB" sz="1600" dirty="0" err="1"/>
              <a:t>src</a:t>
            </a:r>
            <a:r>
              <a:rPr lang="en-GB" sz="1600" dirty="0"/>
              <a:t>/talker.cpp)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(talker ${</a:t>
            </a:r>
            <a:r>
              <a:rPr lang="en-GB" sz="1600" dirty="0" err="1"/>
              <a:t>catkin_LIBRARIES</a:t>
            </a:r>
            <a:r>
              <a:rPr lang="en-GB" sz="1600" dirty="0"/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r>
              <a:rPr lang="en-GB" sz="1600" dirty="0" err="1" smtClean="0">
                <a:solidFill>
                  <a:srgbClr val="FF0000"/>
                </a:solidFill>
              </a:rPr>
              <a:t>add_executable</a:t>
            </a:r>
            <a:r>
              <a:rPr lang="en-GB" sz="1600" dirty="0" smtClean="0">
                <a:solidFill>
                  <a:srgbClr val="FF0000"/>
                </a:solidFill>
              </a:rPr>
              <a:t>(listener </a:t>
            </a:r>
            <a:r>
              <a:rPr lang="en-GB" sz="1600" dirty="0" err="1" smtClean="0">
                <a:solidFill>
                  <a:srgbClr val="FF0000"/>
                </a:solidFill>
              </a:rPr>
              <a:t>src</a:t>
            </a:r>
            <a:r>
              <a:rPr lang="en-GB" sz="1600" dirty="0" smtClean="0">
                <a:solidFill>
                  <a:srgbClr val="FF0000"/>
                </a:solidFill>
              </a:rPr>
              <a:t>/</a:t>
            </a:r>
            <a:r>
              <a:rPr lang="en-GB" sz="1600" dirty="0">
                <a:solidFill>
                  <a:srgbClr val="FF0000"/>
                </a:solidFill>
              </a:rPr>
              <a:t>listener</a:t>
            </a:r>
            <a:r>
              <a:rPr lang="en-GB" sz="1600" dirty="0" smtClean="0">
                <a:solidFill>
                  <a:srgbClr val="FF0000"/>
                </a:solidFill>
              </a:rPr>
              <a:t>.cpp</a:t>
            </a:r>
            <a:r>
              <a:rPr lang="en-GB" sz="1600" dirty="0">
                <a:solidFill>
                  <a:srgbClr val="FF0000"/>
                </a:solidFill>
              </a:rPr>
              <a:t>)</a:t>
            </a:r>
          </a:p>
          <a:p>
            <a:r>
              <a:rPr lang="en-GB" sz="1600" dirty="0" err="1" smtClean="0">
                <a:solidFill>
                  <a:srgbClr val="FF0000"/>
                </a:solidFill>
              </a:rPr>
              <a:t>target_link_libraries</a:t>
            </a:r>
            <a:r>
              <a:rPr lang="en-GB" sz="1600" dirty="0" smtClean="0">
                <a:solidFill>
                  <a:srgbClr val="FF0000"/>
                </a:solidFill>
              </a:rPr>
              <a:t>(</a:t>
            </a:r>
            <a:r>
              <a:rPr lang="en-GB" sz="1600" dirty="0">
                <a:solidFill>
                  <a:srgbClr val="FF0000"/>
                </a:solidFill>
              </a:rPr>
              <a:t>listener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${</a:t>
            </a:r>
            <a:r>
              <a:rPr lang="en-GB" sz="1600" dirty="0" err="1">
                <a:solidFill>
                  <a:srgbClr val="FF0000"/>
                </a:solidFill>
              </a:rPr>
              <a:t>catkin_LIBRARIES</a:t>
            </a:r>
            <a:r>
              <a:rPr lang="en-GB" sz="1600" dirty="0">
                <a:solidFill>
                  <a:srgbClr val="FF0000"/>
                </a:solidFill>
              </a:rPr>
              <a:t>})</a:t>
            </a: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7" name="Rectangle 6" descr=" 8"/>
          <p:cNvSpPr/>
          <p:nvPr/>
        </p:nvSpPr>
        <p:spPr>
          <a:xfrm>
            <a:off x="228600" y="5257800"/>
            <a:ext cx="8001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ular Callout 7" descr=" 9"/>
          <p:cNvSpPr/>
          <p:nvPr/>
        </p:nvSpPr>
        <p:spPr>
          <a:xfrm>
            <a:off x="6400800" y="3505200"/>
            <a:ext cx="2247900" cy="1219200"/>
          </a:xfrm>
          <a:prstGeom prst="wedgeRoundRectCallout">
            <a:avLst>
              <a:gd name="adj1" fmla="val -21354"/>
              <a:gd name="adj2" fmla="val 98958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Add the red parts</a:t>
            </a:r>
          </a:p>
          <a:p>
            <a:r>
              <a:rPr lang="en-GB" dirty="0">
                <a:solidFill>
                  <a:srgbClr val="FF0000"/>
                </a:solidFill>
              </a:rPr>
              <a:t>To CMakeLists.txt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07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</a:t>
            </a:r>
            <a:r>
              <a:rPr lang="en-US" altLang="zh-CN" dirty="0" smtClean="0"/>
              <a:t>node</a:t>
            </a:r>
            <a:endParaRPr lang="en-US" altLang="zh-CN" dirty="0"/>
          </a:p>
        </p:txBody>
      </p:sp>
      <p:sp>
        <p:nvSpPr>
          <p:cNvPr id="3686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 smtClean="0"/>
              <a:t>After </a:t>
            </a:r>
            <a:r>
              <a:rPr lang="en-US" altLang="zh-CN" dirty="0"/>
              <a:t>changing the </a:t>
            </a:r>
            <a:r>
              <a:rPr lang="en-US" altLang="zh-CN" dirty="0" err="1"/>
              <a:t>CMakeLists</a:t>
            </a:r>
            <a:r>
              <a:rPr lang="en-US" altLang="zh-CN" dirty="0"/>
              <a:t> file call </a:t>
            </a:r>
            <a:r>
              <a:rPr lang="en-US" altLang="zh-CN" dirty="0" err="1" smtClean="0"/>
              <a:t>catkin_make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Blip>
                <a:blip r:embed="rId2"/>
              </a:buBlip>
            </a:pPr>
            <a:r>
              <a:rPr lang="en-US" altLang="zh-CN" dirty="0" smtClean="0"/>
              <a:t>Or in Eclipse, use short cut “Ctrl + B” to build all packages in the workspace.</a:t>
            </a:r>
            <a:endParaRPr lang="en-US" altLang="zh-CN" dirty="0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647700" y="2209800"/>
            <a:ext cx="73152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 smtClean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catkin_make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65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Running node listener</a:t>
            </a:r>
            <a:endParaRPr lang="en-US" altLang="zh-CN" dirty="0"/>
          </a:p>
        </p:txBody>
      </p:sp>
      <p:sp>
        <p:nvSpPr>
          <p:cNvPr id="3686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 smtClean="0"/>
              <a:t>Open another terminal, short cut: </a:t>
            </a:r>
            <a:r>
              <a:rPr lang="en-US" altLang="zh-CN" dirty="0" err="1" smtClean="0"/>
              <a:t>Ctrl+Shift+T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647700" y="22098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listener</a:t>
            </a:r>
            <a:endParaRPr lang="en-US" altLang="zh-CN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68"/>
          <a:stretch/>
        </p:blipFill>
        <p:spPr bwMode="auto">
          <a:xfrm>
            <a:off x="859801" y="2923808"/>
            <a:ext cx="6890997" cy="345159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6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publish a topic</a:t>
            </a:r>
          </a:p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sz="2800" b="1" dirty="0"/>
              <a:t>How to build a server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client</a:t>
            </a:r>
            <a:endParaRPr lang="en-US" altLang="zh-C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Stage is a 2D simulator for multiple (large scale) mobile robots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for sensors (e.g., laser, sonar) and actuators (e.g., gripper)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of simple objects for (limited) manipulation</a:t>
            </a:r>
          </a:p>
          <a:p>
            <a:pPr>
              <a:buChar char=" "/>
            </a:pPr>
            <a:r>
              <a:rPr lang="en-GB" smtClean="0"/>
              <a:t> 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</a:t>
            </a: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381000"/>
            <a:ext cx="9372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to eclipse, new source file: </a:t>
            </a: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add_two_ints_server.cpp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795" name="Rectangle 5"/>
          <p:cNvSpPr>
            <a:spLocks/>
          </p:cNvSpPr>
          <p:nvPr/>
        </p:nvSpPr>
        <p:spPr bwMode="auto">
          <a:xfrm>
            <a:off x="533400" y="1447800"/>
            <a:ext cx="8229600" cy="526297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100" dirty="0"/>
              <a:t> </a:t>
            </a:r>
            <a:r>
              <a:rPr lang="en-GB" sz="1600" dirty="0" smtClean="0"/>
              <a:t>#</a:t>
            </a:r>
            <a:r>
              <a:rPr lang="en-GB" sz="1600" dirty="0"/>
              <a:t>include "</a:t>
            </a:r>
            <a:r>
              <a:rPr lang="en-GB" sz="1600" dirty="0" err="1"/>
              <a:t>ros</a:t>
            </a:r>
            <a:r>
              <a:rPr lang="en-GB" sz="1600" dirty="0"/>
              <a:t>/</a:t>
            </a:r>
            <a:r>
              <a:rPr lang="en-GB" sz="1600" dirty="0" err="1"/>
              <a:t>ros.h</a:t>
            </a:r>
            <a:r>
              <a:rPr lang="en-GB" sz="1600" dirty="0"/>
              <a:t>"</a:t>
            </a:r>
          </a:p>
          <a:p>
            <a:r>
              <a:rPr lang="en-GB" sz="1600" dirty="0"/>
              <a:t>#include "</a:t>
            </a:r>
            <a:r>
              <a:rPr lang="en-GB" sz="1600" dirty="0" err="1"/>
              <a:t>beginner_tutorials</a:t>
            </a:r>
            <a:r>
              <a:rPr lang="en-GB" sz="1600" dirty="0"/>
              <a:t>/</a:t>
            </a:r>
            <a:r>
              <a:rPr lang="en-GB" sz="1600" dirty="0" err="1"/>
              <a:t>AddTwoInts.h</a:t>
            </a:r>
            <a:r>
              <a:rPr lang="en-GB" sz="1600" dirty="0"/>
              <a:t>"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/>
              <a:t>bool add(</a:t>
            </a:r>
            <a:r>
              <a:rPr lang="en-GB" sz="1600" dirty="0" err="1"/>
              <a:t>beginner_tutorials</a:t>
            </a:r>
            <a:r>
              <a:rPr lang="en-GB" sz="1600" dirty="0"/>
              <a:t>::</a:t>
            </a:r>
            <a:r>
              <a:rPr lang="en-GB" sz="1600" dirty="0" err="1"/>
              <a:t>AddTwoInts</a:t>
            </a:r>
            <a:r>
              <a:rPr lang="en-GB" sz="1600" dirty="0"/>
              <a:t>::Request  &amp;</a:t>
            </a:r>
            <a:r>
              <a:rPr lang="en-GB" sz="1600" dirty="0" err="1"/>
              <a:t>req</a:t>
            </a:r>
            <a:r>
              <a:rPr lang="en-GB" sz="1600" dirty="0"/>
              <a:t>,</a:t>
            </a:r>
          </a:p>
          <a:p>
            <a:r>
              <a:rPr lang="en-GB" sz="1600" dirty="0"/>
              <a:t>         </a:t>
            </a:r>
            <a:r>
              <a:rPr lang="en-GB" sz="1600" dirty="0" err="1"/>
              <a:t>beginner_tutorials</a:t>
            </a:r>
            <a:r>
              <a:rPr lang="en-GB" sz="1600" dirty="0"/>
              <a:t>::</a:t>
            </a:r>
            <a:r>
              <a:rPr lang="en-GB" sz="1600" dirty="0" err="1"/>
              <a:t>AddTwoInts</a:t>
            </a:r>
            <a:r>
              <a:rPr lang="en-GB" sz="1600" dirty="0"/>
              <a:t>::Response &amp;res)</a:t>
            </a:r>
          </a:p>
          <a:p>
            <a:r>
              <a:rPr lang="en-GB" sz="1600" dirty="0"/>
              <a:t>{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res.Sum</a:t>
            </a:r>
            <a:r>
              <a:rPr lang="en-GB" sz="1600" dirty="0"/>
              <a:t> = </a:t>
            </a:r>
            <a:r>
              <a:rPr lang="en-GB" sz="1600" dirty="0" err="1"/>
              <a:t>req.A</a:t>
            </a:r>
            <a:r>
              <a:rPr lang="en-GB" sz="1600" dirty="0"/>
              <a:t> + </a:t>
            </a:r>
            <a:r>
              <a:rPr lang="en-GB" sz="1600" dirty="0" err="1"/>
              <a:t>req.B</a:t>
            </a:r>
            <a:r>
              <a:rPr lang="en-GB" sz="1600" dirty="0"/>
              <a:t>;</a:t>
            </a:r>
          </a:p>
          <a:p>
            <a:r>
              <a:rPr lang="en-GB" sz="1600" dirty="0"/>
              <a:t>  ROS_INFO("request: x=%</a:t>
            </a:r>
            <a:r>
              <a:rPr lang="en-GB" sz="1600" dirty="0" err="1"/>
              <a:t>ld</a:t>
            </a:r>
            <a:r>
              <a:rPr lang="en-GB" sz="1600" dirty="0"/>
              <a:t>, y=%</a:t>
            </a:r>
            <a:r>
              <a:rPr lang="en-GB" sz="1600" dirty="0" err="1"/>
              <a:t>ld</a:t>
            </a:r>
            <a:r>
              <a:rPr lang="en-GB" sz="1600" dirty="0"/>
              <a:t>", (long </a:t>
            </a:r>
            <a:r>
              <a:rPr lang="en-GB" sz="1600" dirty="0" err="1"/>
              <a:t>int</a:t>
            </a:r>
            <a:r>
              <a:rPr lang="en-GB" sz="1600" dirty="0"/>
              <a:t>)</a:t>
            </a:r>
            <a:r>
              <a:rPr lang="en-GB" sz="1600" dirty="0" err="1"/>
              <a:t>req.A</a:t>
            </a:r>
            <a:r>
              <a:rPr lang="en-GB" sz="1600" dirty="0"/>
              <a:t>, (long </a:t>
            </a:r>
            <a:r>
              <a:rPr lang="en-GB" sz="1600" dirty="0" err="1"/>
              <a:t>int</a:t>
            </a:r>
            <a:r>
              <a:rPr lang="en-GB" sz="1600" dirty="0"/>
              <a:t>)</a:t>
            </a:r>
            <a:r>
              <a:rPr lang="en-GB" sz="1600" dirty="0" err="1"/>
              <a:t>req.B</a:t>
            </a:r>
            <a:r>
              <a:rPr lang="en-GB" sz="1600" dirty="0"/>
              <a:t>);</a:t>
            </a:r>
          </a:p>
          <a:p>
            <a:r>
              <a:rPr lang="en-GB" sz="1600" dirty="0"/>
              <a:t>  ROS_INFO("sending back response: [%</a:t>
            </a:r>
            <a:r>
              <a:rPr lang="en-GB" sz="1600" dirty="0" err="1"/>
              <a:t>ld</a:t>
            </a:r>
            <a:r>
              <a:rPr lang="en-GB" sz="1600" dirty="0"/>
              <a:t>]", (long </a:t>
            </a:r>
            <a:r>
              <a:rPr lang="en-GB" sz="1600" dirty="0" err="1"/>
              <a:t>int</a:t>
            </a:r>
            <a:r>
              <a:rPr lang="en-GB" sz="1600" dirty="0"/>
              <a:t>)</a:t>
            </a:r>
            <a:r>
              <a:rPr lang="en-GB" sz="1600" dirty="0" err="1"/>
              <a:t>res.Sum</a:t>
            </a:r>
            <a:r>
              <a:rPr lang="en-GB" sz="1600" dirty="0"/>
              <a:t>);</a:t>
            </a:r>
          </a:p>
          <a:p>
            <a:r>
              <a:rPr lang="en-GB" sz="1600" dirty="0"/>
              <a:t>  return true;</a:t>
            </a:r>
          </a:p>
          <a:p>
            <a:r>
              <a:rPr lang="en-GB" sz="1600" dirty="0"/>
              <a:t>}</a:t>
            </a:r>
          </a:p>
          <a:p>
            <a:r>
              <a:rPr lang="en-GB" sz="1600" dirty="0"/>
              <a:t> </a:t>
            </a:r>
            <a:r>
              <a:rPr lang="en-GB" sz="1600" dirty="0" err="1" smtClean="0"/>
              <a:t>int</a:t>
            </a:r>
            <a:r>
              <a:rPr lang="en-GB" sz="1600" dirty="0" smtClean="0"/>
              <a:t> </a:t>
            </a:r>
            <a:r>
              <a:rPr lang="en-GB" sz="1600" dirty="0"/>
              <a:t>main(</a:t>
            </a:r>
            <a:r>
              <a:rPr lang="en-GB" sz="1600" dirty="0" err="1"/>
              <a:t>int</a:t>
            </a:r>
            <a:r>
              <a:rPr lang="en-GB" sz="1600" dirty="0"/>
              <a:t> </a:t>
            </a:r>
            <a:r>
              <a:rPr lang="en-GB" sz="1600" dirty="0" err="1"/>
              <a:t>argc</a:t>
            </a:r>
            <a:r>
              <a:rPr lang="en-GB" sz="1600" dirty="0"/>
              <a:t>, char **</a:t>
            </a:r>
            <a:r>
              <a:rPr lang="en-GB" sz="1600" dirty="0" err="1"/>
              <a:t>argv</a:t>
            </a:r>
            <a:r>
              <a:rPr lang="en-GB" sz="1600" dirty="0"/>
              <a:t>)</a:t>
            </a:r>
          </a:p>
          <a:p>
            <a:r>
              <a:rPr lang="en-GB" sz="1600" dirty="0" smtClean="0"/>
              <a:t>{  </a:t>
            </a:r>
            <a:r>
              <a:rPr lang="en-GB" sz="1600" dirty="0" err="1"/>
              <a:t>ros</a:t>
            </a:r>
            <a:r>
              <a:rPr lang="en-GB" sz="1600" dirty="0"/>
              <a:t>::</a:t>
            </a:r>
            <a:r>
              <a:rPr lang="en-GB" sz="1600" dirty="0" err="1"/>
              <a:t>init</a:t>
            </a:r>
            <a:r>
              <a:rPr lang="en-GB" sz="1600" dirty="0"/>
              <a:t>(</a:t>
            </a:r>
            <a:r>
              <a:rPr lang="en-GB" sz="1600" dirty="0" err="1"/>
              <a:t>argc</a:t>
            </a:r>
            <a:r>
              <a:rPr lang="en-GB" sz="1600" dirty="0"/>
              <a:t>, </a:t>
            </a:r>
            <a:r>
              <a:rPr lang="en-GB" sz="1600" dirty="0" err="1"/>
              <a:t>argv</a:t>
            </a:r>
            <a:r>
              <a:rPr lang="en-GB" sz="1600" dirty="0"/>
              <a:t>, "</a:t>
            </a:r>
            <a:r>
              <a:rPr lang="en-GB" sz="1600" dirty="0" err="1"/>
              <a:t>add_two_ints_server</a:t>
            </a:r>
            <a:r>
              <a:rPr lang="en-GB" sz="1600" dirty="0"/>
              <a:t>");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</a:t>
            </a:r>
            <a:r>
              <a:rPr lang="en-GB" sz="1600" dirty="0"/>
              <a:t>::</a:t>
            </a:r>
            <a:r>
              <a:rPr lang="en-GB" sz="1600" dirty="0" err="1"/>
              <a:t>NodeHandle</a:t>
            </a:r>
            <a:r>
              <a:rPr lang="en-GB" sz="1600" dirty="0"/>
              <a:t> n;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</a:t>
            </a:r>
            <a:r>
              <a:rPr lang="en-GB" sz="1600" dirty="0"/>
              <a:t>::</a:t>
            </a:r>
            <a:r>
              <a:rPr lang="en-GB" sz="1600" dirty="0" err="1"/>
              <a:t>ServiceServer</a:t>
            </a:r>
            <a:r>
              <a:rPr lang="en-GB" sz="1600" dirty="0"/>
              <a:t> service = </a:t>
            </a:r>
            <a:r>
              <a:rPr lang="en-GB" sz="1600" dirty="0" err="1"/>
              <a:t>n.advertiseService</a:t>
            </a:r>
            <a:r>
              <a:rPr lang="en-GB" sz="1600" dirty="0"/>
              <a:t>("</a:t>
            </a:r>
            <a:r>
              <a:rPr lang="en-GB" sz="1600" dirty="0" err="1"/>
              <a:t>add_two_ints</a:t>
            </a:r>
            <a:r>
              <a:rPr lang="en-GB" sz="1600" dirty="0"/>
              <a:t>", add);</a:t>
            </a:r>
          </a:p>
          <a:p>
            <a:r>
              <a:rPr lang="en-GB" sz="1600" dirty="0"/>
              <a:t>  ROS_INFO("Ready to add two </a:t>
            </a:r>
            <a:r>
              <a:rPr lang="en-GB" sz="1600" dirty="0" err="1"/>
              <a:t>ints</a:t>
            </a:r>
            <a:r>
              <a:rPr lang="en-GB" sz="1600" dirty="0"/>
              <a:t>.");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</a:t>
            </a:r>
            <a:r>
              <a:rPr lang="en-GB" sz="1600" dirty="0"/>
              <a:t>::spin();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/>
              <a:t>  return 0;</a:t>
            </a:r>
          </a:p>
          <a:p>
            <a:r>
              <a:rPr lang="en-GB" sz="1600" dirty="0"/>
              <a:t>}</a:t>
            </a:r>
          </a:p>
        </p:txBody>
      </p:sp>
      <p:sp>
        <p:nvSpPr>
          <p:cNvPr id="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Create </a:t>
            </a:r>
            <a:r>
              <a:rPr lang="en-US" altLang="zh-CN" dirty="0"/>
              <a:t>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2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973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295400"/>
            <a:ext cx="7772400" cy="550920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cmake_minimum_required</a:t>
            </a:r>
            <a:r>
              <a:rPr lang="en-GB" sz="1600" dirty="0"/>
              <a:t>(VERSION 2.8.3)</a:t>
            </a:r>
          </a:p>
          <a:p>
            <a:r>
              <a:rPr lang="en-GB" sz="1600" dirty="0"/>
              <a:t>project(</a:t>
            </a:r>
            <a:r>
              <a:rPr lang="en-GB" sz="1600" dirty="0" err="1"/>
              <a:t>beginner_tutorials</a:t>
            </a:r>
            <a:r>
              <a:rPr lang="en-GB" sz="1600" dirty="0"/>
              <a:t>)</a:t>
            </a:r>
          </a:p>
          <a:p>
            <a:r>
              <a:rPr lang="en-GB" sz="1600" dirty="0" err="1"/>
              <a:t>find_package</a:t>
            </a:r>
            <a:r>
              <a:rPr lang="en-GB" sz="1600" dirty="0"/>
              <a:t>(catkin REQUIRED COMPONENTS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roscpp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rospy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std_msgs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message_generation</a:t>
            </a:r>
            <a:endParaRPr lang="en-GB" sz="1600" dirty="0"/>
          </a:p>
          <a:p>
            <a:r>
              <a:rPr lang="en-GB" sz="1600" dirty="0"/>
              <a:t>)</a:t>
            </a:r>
          </a:p>
          <a:p>
            <a:r>
              <a:rPr lang="en-GB" sz="1600" dirty="0" err="1"/>
              <a:t>add_message_files</a:t>
            </a:r>
            <a:r>
              <a:rPr lang="en-GB" sz="1600" dirty="0"/>
              <a:t>(   FILES   AandB.msg  )</a:t>
            </a:r>
          </a:p>
          <a:p>
            <a:r>
              <a:rPr lang="en-GB" sz="1600" dirty="0" err="1"/>
              <a:t>add_service_files</a:t>
            </a:r>
            <a:r>
              <a:rPr lang="en-GB" sz="1600" dirty="0"/>
              <a:t> (  FILES    </a:t>
            </a:r>
            <a:r>
              <a:rPr lang="en-GB" sz="1600" dirty="0" err="1"/>
              <a:t>AddTwoInts.srv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generate_messages</a:t>
            </a:r>
            <a:r>
              <a:rPr lang="en-GB" sz="1600" dirty="0"/>
              <a:t>(   DEPENDENCIES    </a:t>
            </a:r>
            <a:r>
              <a:rPr lang="en-GB" sz="1600" dirty="0" err="1"/>
              <a:t>std_msgs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catkin_package</a:t>
            </a:r>
            <a:r>
              <a:rPr lang="en-GB" sz="1600" dirty="0"/>
              <a:t>(   CATKIN_DEPENDS </a:t>
            </a:r>
            <a:r>
              <a:rPr lang="en-GB" sz="1600" dirty="0" err="1"/>
              <a:t>roscpp</a:t>
            </a:r>
            <a:r>
              <a:rPr lang="en-GB" sz="1600" dirty="0"/>
              <a:t> </a:t>
            </a:r>
            <a:r>
              <a:rPr lang="en-GB" sz="1600" dirty="0" err="1"/>
              <a:t>rospy</a:t>
            </a:r>
            <a:r>
              <a:rPr lang="en-GB" sz="1600" dirty="0"/>
              <a:t> </a:t>
            </a:r>
            <a:r>
              <a:rPr lang="en-GB" sz="1600" dirty="0" err="1"/>
              <a:t>std_msgs</a:t>
            </a:r>
            <a:r>
              <a:rPr lang="en-GB" sz="1600" dirty="0"/>
              <a:t> </a:t>
            </a:r>
            <a:r>
              <a:rPr lang="en-GB" sz="1600" dirty="0" err="1"/>
              <a:t>message_runtime</a:t>
            </a:r>
            <a:r>
              <a:rPr lang="en-GB" sz="1600" dirty="0"/>
              <a:t> )</a:t>
            </a:r>
          </a:p>
          <a:p>
            <a:r>
              <a:rPr lang="en-GB" sz="1600" dirty="0" err="1"/>
              <a:t>include_directories</a:t>
            </a:r>
            <a:r>
              <a:rPr lang="en-GB" sz="1600" dirty="0"/>
              <a:t>(   ${</a:t>
            </a:r>
            <a:r>
              <a:rPr lang="en-GB" sz="1600" dirty="0" err="1"/>
              <a:t>catkin_INCLUDE_DIRS</a:t>
            </a:r>
            <a:r>
              <a:rPr lang="en-GB" sz="1600" dirty="0"/>
              <a:t>} 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(talker </a:t>
            </a:r>
            <a:r>
              <a:rPr lang="en-GB" sz="1600" dirty="0" err="1"/>
              <a:t>src</a:t>
            </a:r>
            <a:r>
              <a:rPr lang="en-GB" sz="1600" dirty="0"/>
              <a:t>/talker.cpp)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(talker ${</a:t>
            </a:r>
            <a:r>
              <a:rPr lang="en-GB" sz="1600" dirty="0" err="1"/>
              <a:t>catkin_LIBRARIES</a:t>
            </a:r>
            <a:r>
              <a:rPr lang="en-GB" sz="1600" dirty="0"/>
              <a:t>})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(listener </a:t>
            </a:r>
            <a:r>
              <a:rPr lang="en-GB" sz="1600" dirty="0" err="1"/>
              <a:t>src</a:t>
            </a:r>
            <a:r>
              <a:rPr lang="en-GB" sz="1600" dirty="0"/>
              <a:t>/listener.cpp)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(listener ${</a:t>
            </a:r>
            <a:r>
              <a:rPr lang="en-GB" sz="1600" dirty="0" err="1"/>
              <a:t>catkin_LIBRARIES</a:t>
            </a:r>
            <a:r>
              <a:rPr lang="en-GB" sz="1600" dirty="0" smtClean="0"/>
              <a:t>})</a:t>
            </a:r>
          </a:p>
          <a:p>
            <a:endParaRPr lang="en-GB" sz="1600" dirty="0" smtClean="0"/>
          </a:p>
          <a:p>
            <a:r>
              <a:rPr lang="en-GB" sz="1600" dirty="0" err="1">
                <a:solidFill>
                  <a:srgbClr val="FF0000"/>
                </a:solidFill>
              </a:rPr>
              <a:t>add_executable</a:t>
            </a:r>
            <a:r>
              <a:rPr lang="en-GB" sz="1600" dirty="0">
                <a:solidFill>
                  <a:srgbClr val="FF0000"/>
                </a:solidFill>
              </a:rPr>
              <a:t>(</a:t>
            </a:r>
            <a:r>
              <a:rPr lang="en-GB" sz="1600" dirty="0" err="1">
                <a:solidFill>
                  <a:srgbClr val="FF0000"/>
                </a:solidFill>
              </a:rPr>
              <a:t>add_two_ints_server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 smtClean="0">
                <a:solidFill>
                  <a:srgbClr val="FF0000"/>
                </a:solidFill>
              </a:rPr>
              <a:t>src</a:t>
            </a:r>
            <a:r>
              <a:rPr lang="en-GB" sz="1600" dirty="0" smtClean="0">
                <a:solidFill>
                  <a:srgbClr val="FF0000"/>
                </a:solidFill>
              </a:rPr>
              <a:t>/add_two_ints_server.cpp</a:t>
            </a:r>
            <a:r>
              <a:rPr lang="en-GB" sz="1600" dirty="0">
                <a:solidFill>
                  <a:srgbClr val="FF0000"/>
                </a:solidFill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</a:rPr>
              <a:t>target_link_libraries</a:t>
            </a:r>
            <a:r>
              <a:rPr lang="en-GB" sz="1600" dirty="0">
                <a:solidFill>
                  <a:srgbClr val="FF0000"/>
                </a:solidFill>
              </a:rPr>
              <a:t>(</a:t>
            </a:r>
            <a:r>
              <a:rPr lang="en-GB" sz="1600" dirty="0" err="1">
                <a:solidFill>
                  <a:srgbClr val="FF0000"/>
                </a:solidFill>
              </a:rPr>
              <a:t>add_two_ints_server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 ${</a:t>
            </a:r>
            <a:r>
              <a:rPr lang="en-GB" sz="1600" dirty="0" err="1">
                <a:solidFill>
                  <a:srgbClr val="FF0000"/>
                </a:solidFill>
              </a:rPr>
              <a:t>catkin_LIBRARIES</a:t>
            </a:r>
            <a:r>
              <a:rPr lang="en-GB" sz="1600" dirty="0" smtClean="0">
                <a:solidFill>
                  <a:srgbClr val="FF0000"/>
                </a:solidFill>
              </a:rPr>
              <a:t>})</a:t>
            </a: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2044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295400"/>
            <a:ext cx="7772400" cy="550920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cmake_minimum_required</a:t>
            </a:r>
            <a:r>
              <a:rPr lang="en-GB" sz="1600" dirty="0"/>
              <a:t>(VERSION 2.8.3)</a:t>
            </a:r>
          </a:p>
          <a:p>
            <a:r>
              <a:rPr lang="en-GB" sz="1600" dirty="0"/>
              <a:t>project(</a:t>
            </a:r>
            <a:r>
              <a:rPr lang="en-GB" sz="1600" dirty="0" err="1"/>
              <a:t>beginner_tutorials</a:t>
            </a:r>
            <a:r>
              <a:rPr lang="en-GB" sz="1600" dirty="0"/>
              <a:t>)</a:t>
            </a:r>
          </a:p>
          <a:p>
            <a:r>
              <a:rPr lang="en-GB" sz="1600" dirty="0" err="1"/>
              <a:t>find_package</a:t>
            </a:r>
            <a:r>
              <a:rPr lang="en-GB" sz="1600" dirty="0"/>
              <a:t>(catkin REQUIRED COMPONENTS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roscpp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rospy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std_msgs</a:t>
            </a:r>
            <a:endParaRPr lang="en-GB" sz="1600" dirty="0"/>
          </a:p>
          <a:p>
            <a:r>
              <a:rPr lang="en-GB" sz="1600" dirty="0"/>
              <a:t>  </a:t>
            </a:r>
            <a:r>
              <a:rPr lang="en-GB" sz="1600" dirty="0" err="1"/>
              <a:t>message_generation</a:t>
            </a:r>
            <a:endParaRPr lang="en-GB" sz="1600" dirty="0"/>
          </a:p>
          <a:p>
            <a:r>
              <a:rPr lang="en-GB" sz="1600" dirty="0"/>
              <a:t>)</a:t>
            </a:r>
          </a:p>
          <a:p>
            <a:r>
              <a:rPr lang="en-GB" sz="1600" dirty="0" err="1"/>
              <a:t>add_message_files</a:t>
            </a:r>
            <a:r>
              <a:rPr lang="en-GB" sz="1600" dirty="0"/>
              <a:t>(   FILES   AandB.msg  )</a:t>
            </a:r>
          </a:p>
          <a:p>
            <a:r>
              <a:rPr lang="en-GB" sz="1600" dirty="0" err="1"/>
              <a:t>add_service_files</a:t>
            </a:r>
            <a:r>
              <a:rPr lang="en-GB" sz="1600" dirty="0"/>
              <a:t> (  FILES    </a:t>
            </a:r>
            <a:r>
              <a:rPr lang="en-GB" sz="1600" dirty="0" err="1"/>
              <a:t>AddTwoInts.srv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generate_messages</a:t>
            </a:r>
            <a:r>
              <a:rPr lang="en-GB" sz="1600" dirty="0"/>
              <a:t>(   DEPENDENCIES    </a:t>
            </a:r>
            <a:r>
              <a:rPr lang="en-GB" sz="1600" dirty="0" err="1"/>
              <a:t>std_msgs</a:t>
            </a:r>
            <a:r>
              <a:rPr lang="en-GB" sz="1600" dirty="0"/>
              <a:t>  )</a:t>
            </a:r>
          </a:p>
          <a:p>
            <a:r>
              <a:rPr lang="en-GB" sz="1600" dirty="0" err="1"/>
              <a:t>catkin_package</a:t>
            </a:r>
            <a:r>
              <a:rPr lang="en-GB" sz="1600" dirty="0"/>
              <a:t>(   CATKIN_DEPENDS </a:t>
            </a:r>
            <a:r>
              <a:rPr lang="en-GB" sz="1600" dirty="0" err="1"/>
              <a:t>roscpp</a:t>
            </a:r>
            <a:r>
              <a:rPr lang="en-GB" sz="1600" dirty="0"/>
              <a:t> </a:t>
            </a:r>
            <a:r>
              <a:rPr lang="en-GB" sz="1600" dirty="0" err="1"/>
              <a:t>rospy</a:t>
            </a:r>
            <a:r>
              <a:rPr lang="en-GB" sz="1600" dirty="0"/>
              <a:t> </a:t>
            </a:r>
            <a:r>
              <a:rPr lang="en-GB" sz="1600" dirty="0" err="1"/>
              <a:t>std_msgs</a:t>
            </a:r>
            <a:r>
              <a:rPr lang="en-GB" sz="1600" dirty="0"/>
              <a:t> </a:t>
            </a:r>
            <a:r>
              <a:rPr lang="en-GB" sz="1600" dirty="0" err="1"/>
              <a:t>message_runtime</a:t>
            </a:r>
            <a:r>
              <a:rPr lang="en-GB" sz="1600" dirty="0"/>
              <a:t> )</a:t>
            </a:r>
          </a:p>
          <a:p>
            <a:r>
              <a:rPr lang="en-GB" sz="1600" dirty="0" err="1"/>
              <a:t>include_directories</a:t>
            </a:r>
            <a:r>
              <a:rPr lang="en-GB" sz="1600" dirty="0"/>
              <a:t>(   ${</a:t>
            </a:r>
            <a:r>
              <a:rPr lang="en-GB" sz="1600" dirty="0" err="1"/>
              <a:t>catkin_INCLUDE_DIRS</a:t>
            </a:r>
            <a:r>
              <a:rPr lang="en-GB" sz="1600" dirty="0"/>
              <a:t>} 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(talker </a:t>
            </a:r>
            <a:r>
              <a:rPr lang="en-GB" sz="1600" dirty="0" err="1"/>
              <a:t>src</a:t>
            </a:r>
            <a:r>
              <a:rPr lang="en-GB" sz="1600" dirty="0"/>
              <a:t>/talker.cpp)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(talker ${</a:t>
            </a:r>
            <a:r>
              <a:rPr lang="en-GB" sz="1600" dirty="0" err="1"/>
              <a:t>catkin_LIBRARIES</a:t>
            </a:r>
            <a:r>
              <a:rPr lang="en-GB" sz="1600" dirty="0"/>
              <a:t>})</a:t>
            </a:r>
          </a:p>
          <a:p>
            <a:r>
              <a:rPr lang="en-GB" sz="1600" dirty="0" err="1"/>
              <a:t>add_executable</a:t>
            </a:r>
            <a:r>
              <a:rPr lang="en-GB" sz="1600" dirty="0"/>
              <a:t>(listener </a:t>
            </a:r>
            <a:r>
              <a:rPr lang="en-GB" sz="1600" dirty="0" err="1"/>
              <a:t>src</a:t>
            </a:r>
            <a:r>
              <a:rPr lang="en-GB" sz="1600" dirty="0"/>
              <a:t>/listener.cpp)</a:t>
            </a:r>
          </a:p>
          <a:p>
            <a:r>
              <a:rPr lang="en-GB" sz="1600" dirty="0" err="1"/>
              <a:t>target_link_libraries</a:t>
            </a:r>
            <a:r>
              <a:rPr lang="en-GB" sz="1600" dirty="0"/>
              <a:t>(listener ${</a:t>
            </a:r>
            <a:r>
              <a:rPr lang="en-GB" sz="1600" dirty="0" err="1"/>
              <a:t>catkin_LIBRARIES</a:t>
            </a:r>
            <a:r>
              <a:rPr lang="en-GB" sz="1600" dirty="0" smtClean="0"/>
              <a:t>})</a:t>
            </a:r>
          </a:p>
          <a:p>
            <a:endParaRPr lang="en-GB" sz="1600" dirty="0" smtClean="0"/>
          </a:p>
          <a:p>
            <a:r>
              <a:rPr lang="en-GB" sz="1600" dirty="0" err="1">
                <a:solidFill>
                  <a:srgbClr val="FF0000"/>
                </a:solidFill>
              </a:rPr>
              <a:t>add_executable</a:t>
            </a:r>
            <a:r>
              <a:rPr lang="en-GB" sz="1600" dirty="0">
                <a:solidFill>
                  <a:srgbClr val="FF0000"/>
                </a:solidFill>
              </a:rPr>
              <a:t>(</a:t>
            </a:r>
            <a:r>
              <a:rPr lang="en-GB" sz="1600" dirty="0" err="1">
                <a:solidFill>
                  <a:srgbClr val="FF0000"/>
                </a:solidFill>
              </a:rPr>
              <a:t>add_two_ints_server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 smtClean="0">
                <a:solidFill>
                  <a:srgbClr val="FF0000"/>
                </a:solidFill>
              </a:rPr>
              <a:t>src</a:t>
            </a:r>
            <a:r>
              <a:rPr lang="en-GB" sz="1600" dirty="0" smtClean="0">
                <a:solidFill>
                  <a:srgbClr val="FF0000"/>
                </a:solidFill>
              </a:rPr>
              <a:t>/add_two_ints_server.cpp</a:t>
            </a:r>
            <a:r>
              <a:rPr lang="en-GB" sz="1600" dirty="0">
                <a:solidFill>
                  <a:srgbClr val="FF0000"/>
                </a:solidFill>
              </a:rPr>
              <a:t>)</a:t>
            </a:r>
          </a:p>
          <a:p>
            <a:r>
              <a:rPr lang="en-GB" sz="1600" dirty="0" err="1">
                <a:solidFill>
                  <a:srgbClr val="FF0000"/>
                </a:solidFill>
              </a:rPr>
              <a:t>target_link_libraries</a:t>
            </a:r>
            <a:r>
              <a:rPr lang="en-GB" sz="1600" dirty="0">
                <a:solidFill>
                  <a:srgbClr val="FF0000"/>
                </a:solidFill>
              </a:rPr>
              <a:t>(</a:t>
            </a:r>
            <a:r>
              <a:rPr lang="en-GB" sz="1600" dirty="0" err="1">
                <a:solidFill>
                  <a:srgbClr val="FF0000"/>
                </a:solidFill>
              </a:rPr>
              <a:t>add_two_ints_server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 ${</a:t>
            </a:r>
            <a:r>
              <a:rPr lang="en-GB" sz="1600" dirty="0" err="1">
                <a:solidFill>
                  <a:srgbClr val="FF0000"/>
                </a:solidFill>
              </a:rPr>
              <a:t>catkin_LIBRARIES</a:t>
            </a:r>
            <a:r>
              <a:rPr lang="en-GB" sz="1600" dirty="0" smtClean="0">
                <a:solidFill>
                  <a:srgbClr val="FF0000"/>
                </a:solidFill>
              </a:rPr>
              <a:t>})</a:t>
            </a: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7" name="Rectangle 6" descr=" 8"/>
          <p:cNvSpPr/>
          <p:nvPr/>
        </p:nvSpPr>
        <p:spPr>
          <a:xfrm>
            <a:off x="381000" y="5562600"/>
            <a:ext cx="7924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ular Callout 7" descr=" 9"/>
          <p:cNvSpPr/>
          <p:nvPr/>
        </p:nvSpPr>
        <p:spPr>
          <a:xfrm>
            <a:off x="6591300" y="3733800"/>
            <a:ext cx="2247900" cy="1219200"/>
          </a:xfrm>
          <a:prstGeom prst="wedgeRoundRectCallout">
            <a:avLst>
              <a:gd name="adj1" fmla="val -21354"/>
              <a:gd name="adj2" fmla="val 98958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Add the red parts</a:t>
            </a:r>
          </a:p>
          <a:p>
            <a:r>
              <a:rPr lang="en-GB" dirty="0">
                <a:solidFill>
                  <a:srgbClr val="FF0000"/>
                </a:solidFill>
              </a:rPr>
              <a:t>To CMakeLists.txt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98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</a:t>
            </a:r>
            <a:r>
              <a:rPr lang="en-US" altLang="zh-CN" dirty="0" smtClean="0"/>
              <a:t>node</a:t>
            </a:r>
            <a:endParaRPr lang="en-US" altLang="zh-CN" dirty="0"/>
          </a:p>
        </p:txBody>
      </p:sp>
      <p:sp>
        <p:nvSpPr>
          <p:cNvPr id="3686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 smtClean="0"/>
              <a:t>After </a:t>
            </a:r>
            <a:r>
              <a:rPr lang="en-US" altLang="zh-CN" dirty="0"/>
              <a:t>changing the </a:t>
            </a:r>
            <a:r>
              <a:rPr lang="en-US" altLang="zh-CN" dirty="0" err="1"/>
              <a:t>CMakeLists</a:t>
            </a:r>
            <a:r>
              <a:rPr lang="en-US" altLang="zh-CN" dirty="0"/>
              <a:t> file call </a:t>
            </a:r>
            <a:r>
              <a:rPr lang="en-US" altLang="zh-CN" dirty="0" err="1" smtClean="0"/>
              <a:t>catkin_make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Blip>
                <a:blip r:embed="rId2"/>
              </a:buBlip>
            </a:pPr>
            <a:r>
              <a:rPr lang="en-US" altLang="zh-CN" dirty="0" smtClean="0"/>
              <a:t>Or in Eclipse, use short cut “Ctrl + B” to build all packages in the workspace.</a:t>
            </a:r>
            <a:endParaRPr lang="en-US" altLang="zh-CN" dirty="0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647700" y="2209800"/>
            <a:ext cx="73152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 smtClean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catkin_make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8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66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69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Rectangle 7" descr=" 7"/>
          <p:cNvSpPr>
            <a:spLocks/>
          </p:cNvSpPr>
          <p:nvPr/>
        </p:nvSpPr>
        <p:spPr bwMode="auto">
          <a:xfrm>
            <a:off x="647700" y="15240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add_two_ints_server</a:t>
            </a:r>
            <a:endParaRPr lang="en-US" altLang="zh-CN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217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Rectangle 7" descr=" 7"/>
          <p:cNvSpPr>
            <a:spLocks/>
          </p:cNvSpPr>
          <p:nvPr/>
        </p:nvSpPr>
        <p:spPr bwMode="auto">
          <a:xfrm>
            <a:off x="647700" y="15240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add_two_ints_server</a:t>
            </a:r>
            <a:endParaRPr lang="en-US" altLang="zh-CN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813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/>
              <a:t>add_two_ints_server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Rectangle 7" descr=" 7"/>
          <p:cNvSpPr>
            <a:spLocks/>
          </p:cNvSpPr>
          <p:nvPr/>
        </p:nvSpPr>
        <p:spPr bwMode="auto">
          <a:xfrm>
            <a:off x="647700" y="1524000"/>
            <a:ext cx="73152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add_two_ints_server</a:t>
            </a:r>
            <a:endParaRPr lang="en-US" altLang="zh-CN" sz="3200" dirty="0"/>
          </a:p>
        </p:txBody>
      </p:sp>
      <p:sp>
        <p:nvSpPr>
          <p:cNvPr id="7" name="Rectangle 6" descr=" 8"/>
          <p:cNvSpPr>
            <a:spLocks/>
          </p:cNvSpPr>
          <p:nvPr/>
        </p:nvSpPr>
        <p:spPr bwMode="auto">
          <a:xfrm>
            <a:off x="647700" y="2514600"/>
            <a:ext cx="7315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400" dirty="0" smtClean="0"/>
              <a:t>$ </a:t>
            </a:r>
            <a:r>
              <a:rPr lang="en-GB" sz="2400" dirty="0" err="1" smtClean="0"/>
              <a:t>rosservice</a:t>
            </a:r>
            <a:r>
              <a:rPr lang="en-GB" sz="2400" dirty="0" smtClean="0"/>
              <a:t> </a:t>
            </a:r>
            <a:r>
              <a:rPr lang="en-GB" sz="2400" dirty="0"/>
              <a:t>list</a:t>
            </a:r>
          </a:p>
          <a:p>
            <a:r>
              <a:rPr lang="en-GB" sz="2400" dirty="0" smtClean="0"/>
              <a:t>$ </a:t>
            </a:r>
            <a:r>
              <a:rPr lang="en-GB" sz="2400" dirty="0" err="1" smtClean="0"/>
              <a:t>rosservice</a:t>
            </a:r>
            <a:r>
              <a:rPr lang="en-GB" sz="2400" dirty="0" smtClean="0"/>
              <a:t> </a:t>
            </a:r>
            <a:r>
              <a:rPr lang="en-GB" sz="2400" dirty="0" err="1"/>
              <a:t>args</a:t>
            </a:r>
            <a:r>
              <a:rPr lang="en-GB" sz="2400" dirty="0"/>
              <a:t> /</a:t>
            </a:r>
            <a:r>
              <a:rPr lang="en-GB" sz="2400" dirty="0" err="1"/>
              <a:t>add_two_ints</a:t>
            </a:r>
            <a:endParaRPr lang="en-GB" sz="2400" dirty="0"/>
          </a:p>
          <a:p>
            <a:r>
              <a:rPr lang="en-GB" sz="2400" dirty="0" smtClean="0"/>
              <a:t>$ </a:t>
            </a:r>
            <a:r>
              <a:rPr lang="en-GB" sz="2400" dirty="0" err="1" smtClean="0"/>
              <a:t>rosservice</a:t>
            </a:r>
            <a:r>
              <a:rPr lang="en-GB" sz="2400" dirty="0" smtClean="0"/>
              <a:t> </a:t>
            </a:r>
            <a:r>
              <a:rPr lang="en-GB" sz="2400" dirty="0"/>
              <a:t>call /</a:t>
            </a:r>
            <a:r>
              <a:rPr lang="en-GB" sz="2400" dirty="0" err="1"/>
              <a:t>add_two_ints</a:t>
            </a:r>
            <a:r>
              <a:rPr lang="en-GB" sz="2400" dirty="0"/>
              <a:t> 1 2</a:t>
            </a:r>
          </a:p>
        </p:txBody>
      </p:sp>
      <p:pic>
        <p:nvPicPr>
          <p:cNvPr id="8" name="Picture 2" descr=" 40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3886200"/>
            <a:ext cx="6324600" cy="28685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833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Stage is a 2D simulator for multiple (large scale) mobile robots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for sensors (e.g., laser, sonar) and actuators (e.g., gripper)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of simple objects for (limited) manipulation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No physics model at all (e.g., friction, collision, and so forth)</a:t>
            </a:r>
          </a:p>
          <a:p>
            <a:pPr>
              <a:buChar char=" "/>
            </a:pPr>
            <a:r>
              <a:rPr lang="en-GB" smtClean="0"/>
              <a:t>                   </a:t>
            </a: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  <a:ln/>
        </p:spPr>
        <p:txBody>
          <a:bodyPr/>
          <a:lstStyle/>
          <a:p>
            <a:r>
              <a:rPr lang="en-US" altLang="zh-CN" dirty="0" smtClean="0"/>
              <a:t>Learning by Practice</a:t>
            </a:r>
            <a:endParaRPr lang="en-US" altLang="zh-CN" dirty="0"/>
          </a:p>
        </p:txBody>
      </p:sp>
      <p:sp>
        <p:nvSpPr>
          <p:cNvPr id="16387" name="Content Placeholder 2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676400"/>
            <a:ext cx="8686800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customize your own message and service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publish a topic</a:t>
            </a:r>
          </a:p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subscribe a topic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to build a server</a:t>
            </a:r>
          </a:p>
          <a:p>
            <a:pPr>
              <a:lnSpc>
                <a:spcPct val="210000"/>
              </a:lnSpc>
              <a:buBlip>
                <a:blip r:embed="rId2"/>
              </a:buBlip>
            </a:pPr>
            <a:r>
              <a:rPr lang="en-US" altLang="zh-CN" sz="2800" b="1" dirty="0"/>
              <a:t>How to build a client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4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10312"/>
            <a:ext cx="9372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to eclipse, new source file: </a:t>
            </a: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add_two_ints_client.cpp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795" name="Rectangle 5"/>
          <p:cNvSpPr>
            <a:spLocks/>
          </p:cNvSpPr>
          <p:nvPr/>
        </p:nvSpPr>
        <p:spPr bwMode="auto">
          <a:xfrm>
            <a:off x="533400" y="1204889"/>
            <a:ext cx="8229600" cy="5576911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330" dirty="0"/>
              <a:t>#include "</a:t>
            </a:r>
            <a:r>
              <a:rPr lang="en-GB" sz="1330" dirty="0" err="1"/>
              <a:t>ros</a:t>
            </a:r>
            <a:r>
              <a:rPr lang="en-GB" sz="1330" dirty="0"/>
              <a:t>/</a:t>
            </a:r>
            <a:r>
              <a:rPr lang="en-GB" sz="1330" dirty="0" err="1"/>
              <a:t>ros.h</a:t>
            </a:r>
            <a:r>
              <a:rPr lang="en-GB" sz="1330" dirty="0"/>
              <a:t>"</a:t>
            </a:r>
          </a:p>
          <a:p>
            <a:r>
              <a:rPr lang="en-GB" sz="1330" dirty="0"/>
              <a:t>#include "</a:t>
            </a:r>
            <a:r>
              <a:rPr lang="en-GB" sz="1330" dirty="0" err="1"/>
              <a:t>beginner_tutorials</a:t>
            </a:r>
            <a:r>
              <a:rPr lang="en-GB" sz="1330" dirty="0"/>
              <a:t>/</a:t>
            </a:r>
            <a:r>
              <a:rPr lang="en-GB" sz="1330" dirty="0" err="1"/>
              <a:t>AddTwoInts.h</a:t>
            </a:r>
            <a:r>
              <a:rPr lang="en-GB" sz="1330" dirty="0"/>
              <a:t>"</a:t>
            </a:r>
          </a:p>
          <a:p>
            <a:r>
              <a:rPr lang="en-GB" sz="1330" dirty="0"/>
              <a:t> </a:t>
            </a:r>
          </a:p>
          <a:p>
            <a:r>
              <a:rPr lang="en-GB" sz="1330" dirty="0" err="1"/>
              <a:t>int</a:t>
            </a:r>
            <a:r>
              <a:rPr lang="en-GB" sz="1330" dirty="0"/>
              <a:t> main(</a:t>
            </a:r>
            <a:r>
              <a:rPr lang="en-GB" sz="1330" dirty="0" err="1"/>
              <a:t>int</a:t>
            </a:r>
            <a:r>
              <a:rPr lang="en-GB" sz="1330" dirty="0"/>
              <a:t> </a:t>
            </a:r>
            <a:r>
              <a:rPr lang="en-GB" sz="1330" dirty="0" err="1"/>
              <a:t>argc</a:t>
            </a:r>
            <a:r>
              <a:rPr lang="en-GB" sz="1330" dirty="0"/>
              <a:t>, char **</a:t>
            </a:r>
            <a:r>
              <a:rPr lang="en-GB" sz="1330" dirty="0" err="1"/>
              <a:t>argv</a:t>
            </a:r>
            <a:r>
              <a:rPr lang="en-GB" sz="1330" dirty="0"/>
              <a:t>)</a:t>
            </a:r>
          </a:p>
          <a:p>
            <a:r>
              <a:rPr lang="en-GB" sz="1330" dirty="0"/>
              <a:t>{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ros</a:t>
            </a:r>
            <a:r>
              <a:rPr lang="en-GB" sz="1330" dirty="0"/>
              <a:t>::</a:t>
            </a:r>
            <a:r>
              <a:rPr lang="en-GB" sz="1330" dirty="0" err="1"/>
              <a:t>init</a:t>
            </a:r>
            <a:r>
              <a:rPr lang="en-GB" sz="1330" dirty="0"/>
              <a:t>(</a:t>
            </a:r>
            <a:r>
              <a:rPr lang="en-GB" sz="1330" dirty="0" err="1"/>
              <a:t>argc</a:t>
            </a:r>
            <a:r>
              <a:rPr lang="en-GB" sz="1330" dirty="0"/>
              <a:t>, </a:t>
            </a:r>
            <a:r>
              <a:rPr lang="en-GB" sz="1330" dirty="0" err="1"/>
              <a:t>argv</a:t>
            </a:r>
            <a:r>
              <a:rPr lang="en-GB" sz="1330" dirty="0"/>
              <a:t>, "</a:t>
            </a:r>
            <a:r>
              <a:rPr lang="en-GB" sz="1330" dirty="0" err="1"/>
              <a:t>add_two_ints_client</a:t>
            </a:r>
            <a:r>
              <a:rPr lang="en-GB" sz="1330" dirty="0"/>
              <a:t>");</a:t>
            </a:r>
          </a:p>
          <a:p>
            <a:r>
              <a:rPr lang="en-GB" sz="1330" dirty="0"/>
              <a:t>  if (</a:t>
            </a:r>
            <a:r>
              <a:rPr lang="en-GB" sz="1330" dirty="0" err="1"/>
              <a:t>argc</a:t>
            </a:r>
            <a:r>
              <a:rPr lang="en-GB" sz="1330" dirty="0"/>
              <a:t> != 3)</a:t>
            </a:r>
          </a:p>
          <a:p>
            <a:r>
              <a:rPr lang="en-GB" sz="1330" dirty="0"/>
              <a:t>  {</a:t>
            </a:r>
          </a:p>
          <a:p>
            <a:r>
              <a:rPr lang="en-GB" sz="1330" dirty="0"/>
              <a:t>    ROS_INFO("usage: </a:t>
            </a:r>
            <a:r>
              <a:rPr lang="en-GB" sz="1330" dirty="0" err="1"/>
              <a:t>add_two_ints_client</a:t>
            </a:r>
            <a:r>
              <a:rPr lang="en-GB" sz="1330" dirty="0"/>
              <a:t> X Y");</a:t>
            </a:r>
          </a:p>
          <a:p>
            <a:r>
              <a:rPr lang="en-GB" sz="1330" dirty="0"/>
              <a:t>    return 1;</a:t>
            </a:r>
          </a:p>
          <a:p>
            <a:r>
              <a:rPr lang="en-GB" sz="1330" dirty="0"/>
              <a:t>  </a:t>
            </a:r>
            <a:r>
              <a:rPr lang="en-GB" sz="1330" dirty="0" smtClean="0"/>
              <a:t>}</a:t>
            </a:r>
            <a:r>
              <a:rPr lang="en-GB" sz="1330" dirty="0"/>
              <a:t> 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ros</a:t>
            </a:r>
            <a:r>
              <a:rPr lang="en-GB" sz="1330" dirty="0"/>
              <a:t>::</a:t>
            </a:r>
            <a:r>
              <a:rPr lang="en-GB" sz="1330" dirty="0" err="1"/>
              <a:t>NodeHandle</a:t>
            </a:r>
            <a:r>
              <a:rPr lang="en-GB" sz="1330" dirty="0"/>
              <a:t> n;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ros</a:t>
            </a:r>
            <a:r>
              <a:rPr lang="en-GB" sz="1330" dirty="0"/>
              <a:t>::</a:t>
            </a:r>
            <a:r>
              <a:rPr lang="en-GB" sz="1330" dirty="0" err="1"/>
              <a:t>ServiceClient</a:t>
            </a:r>
            <a:r>
              <a:rPr lang="en-GB" sz="1330" dirty="0"/>
              <a:t> client = </a:t>
            </a:r>
            <a:r>
              <a:rPr lang="en-GB" sz="1330" dirty="0" err="1"/>
              <a:t>n.serviceClient</a:t>
            </a:r>
            <a:r>
              <a:rPr lang="en-GB" sz="1330" dirty="0"/>
              <a:t>&lt;</a:t>
            </a:r>
            <a:r>
              <a:rPr lang="en-GB" sz="1330" dirty="0" err="1"/>
              <a:t>beginner_tutorials</a:t>
            </a:r>
            <a:r>
              <a:rPr lang="en-GB" sz="1330" dirty="0"/>
              <a:t>::</a:t>
            </a:r>
            <a:r>
              <a:rPr lang="en-GB" sz="1330" dirty="0" err="1"/>
              <a:t>AddTwoInts</a:t>
            </a:r>
            <a:r>
              <a:rPr lang="en-GB" sz="1330" dirty="0"/>
              <a:t>&gt;("</a:t>
            </a:r>
            <a:r>
              <a:rPr lang="en-GB" sz="1330" dirty="0" err="1"/>
              <a:t>add_two_ints</a:t>
            </a:r>
            <a:r>
              <a:rPr lang="en-GB" sz="1330" dirty="0"/>
              <a:t>");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beginner_tutorials</a:t>
            </a:r>
            <a:r>
              <a:rPr lang="en-GB" sz="1330" dirty="0"/>
              <a:t>::</a:t>
            </a:r>
            <a:r>
              <a:rPr lang="en-GB" sz="1330" dirty="0" err="1"/>
              <a:t>AddTwoInts</a:t>
            </a:r>
            <a:r>
              <a:rPr lang="en-GB" sz="1330" dirty="0"/>
              <a:t> </a:t>
            </a:r>
            <a:r>
              <a:rPr lang="en-GB" sz="1330" dirty="0" err="1"/>
              <a:t>srv</a:t>
            </a:r>
            <a:r>
              <a:rPr lang="en-GB" sz="1330" dirty="0"/>
              <a:t>;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srv.request.A</a:t>
            </a:r>
            <a:r>
              <a:rPr lang="en-GB" sz="1330" dirty="0"/>
              <a:t> = atoll(</a:t>
            </a:r>
            <a:r>
              <a:rPr lang="en-GB" sz="1330" dirty="0" err="1"/>
              <a:t>argv</a:t>
            </a:r>
            <a:r>
              <a:rPr lang="en-GB" sz="1330" dirty="0"/>
              <a:t>[1]);</a:t>
            </a:r>
          </a:p>
          <a:p>
            <a:r>
              <a:rPr lang="en-GB" sz="1330" dirty="0"/>
              <a:t>  </a:t>
            </a:r>
            <a:r>
              <a:rPr lang="en-GB" sz="1330" dirty="0" err="1"/>
              <a:t>srv.request.B</a:t>
            </a:r>
            <a:r>
              <a:rPr lang="en-GB" sz="1330" dirty="0"/>
              <a:t> = atoll(</a:t>
            </a:r>
            <a:r>
              <a:rPr lang="en-GB" sz="1330" dirty="0" err="1"/>
              <a:t>argv</a:t>
            </a:r>
            <a:r>
              <a:rPr lang="en-GB" sz="1330" dirty="0"/>
              <a:t>[2]);</a:t>
            </a:r>
          </a:p>
          <a:p>
            <a:r>
              <a:rPr lang="en-GB" sz="1330" dirty="0"/>
              <a:t>  if (</a:t>
            </a:r>
            <a:r>
              <a:rPr lang="en-GB" sz="1330" dirty="0" err="1"/>
              <a:t>client.call</a:t>
            </a:r>
            <a:r>
              <a:rPr lang="en-GB" sz="1330" dirty="0"/>
              <a:t>(</a:t>
            </a:r>
            <a:r>
              <a:rPr lang="en-GB" sz="1330" dirty="0" err="1"/>
              <a:t>srv</a:t>
            </a:r>
            <a:r>
              <a:rPr lang="en-GB" sz="1330" dirty="0"/>
              <a:t>))</a:t>
            </a:r>
          </a:p>
          <a:p>
            <a:r>
              <a:rPr lang="en-GB" sz="1330" dirty="0"/>
              <a:t>  {</a:t>
            </a:r>
          </a:p>
          <a:p>
            <a:r>
              <a:rPr lang="en-GB" sz="1330" dirty="0"/>
              <a:t>    ROS_INFO("Sum: %</a:t>
            </a:r>
            <a:r>
              <a:rPr lang="en-GB" sz="1330" dirty="0" err="1"/>
              <a:t>ld</a:t>
            </a:r>
            <a:r>
              <a:rPr lang="en-GB" sz="1330" dirty="0"/>
              <a:t>", (long </a:t>
            </a:r>
            <a:r>
              <a:rPr lang="en-GB" sz="1330" dirty="0" err="1"/>
              <a:t>int</a:t>
            </a:r>
            <a:r>
              <a:rPr lang="en-GB" sz="1330" dirty="0"/>
              <a:t>)</a:t>
            </a:r>
            <a:r>
              <a:rPr lang="en-GB" sz="1330" dirty="0" err="1"/>
              <a:t>srv.response.Sum</a:t>
            </a:r>
            <a:r>
              <a:rPr lang="en-GB" sz="1330" dirty="0"/>
              <a:t>);</a:t>
            </a:r>
          </a:p>
          <a:p>
            <a:r>
              <a:rPr lang="en-GB" sz="1330" dirty="0"/>
              <a:t>  }</a:t>
            </a:r>
          </a:p>
          <a:p>
            <a:r>
              <a:rPr lang="en-GB" sz="1330" dirty="0"/>
              <a:t>  else</a:t>
            </a:r>
          </a:p>
          <a:p>
            <a:r>
              <a:rPr lang="en-GB" sz="1330" dirty="0"/>
              <a:t>  {</a:t>
            </a:r>
          </a:p>
          <a:p>
            <a:r>
              <a:rPr lang="en-GB" sz="1330" dirty="0"/>
              <a:t>    ROS_ERROR("Failed to call service </a:t>
            </a:r>
            <a:r>
              <a:rPr lang="en-GB" sz="1330" dirty="0" err="1"/>
              <a:t>add_two_ints</a:t>
            </a:r>
            <a:r>
              <a:rPr lang="en-GB" sz="1330" dirty="0"/>
              <a:t>");</a:t>
            </a:r>
          </a:p>
          <a:p>
            <a:r>
              <a:rPr lang="en-GB" sz="1330" dirty="0"/>
              <a:t>    return 1;</a:t>
            </a:r>
          </a:p>
          <a:p>
            <a:r>
              <a:rPr lang="en-GB" sz="1330" dirty="0"/>
              <a:t>  }</a:t>
            </a:r>
          </a:p>
          <a:p>
            <a:r>
              <a:rPr lang="en-GB" sz="1330" dirty="0"/>
              <a:t> </a:t>
            </a:r>
            <a:r>
              <a:rPr lang="en-GB" sz="1330" dirty="0" smtClean="0"/>
              <a:t>  </a:t>
            </a:r>
            <a:r>
              <a:rPr lang="en-GB" sz="1330" dirty="0"/>
              <a:t>return 0;</a:t>
            </a:r>
          </a:p>
          <a:p>
            <a:r>
              <a:rPr lang="en-GB" sz="1330" dirty="0"/>
              <a:t>}</a:t>
            </a:r>
          </a:p>
        </p:txBody>
      </p:sp>
      <p:sp>
        <p:nvSpPr>
          <p:cNvPr id="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762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Create </a:t>
            </a:r>
            <a:r>
              <a:rPr lang="en-US" altLang="zh-CN" dirty="0"/>
              <a:t>node </a:t>
            </a:r>
            <a:r>
              <a:rPr lang="en-GB" dirty="0" err="1" smtClean="0"/>
              <a:t>add_two_ints_client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4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54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295400"/>
            <a:ext cx="7772400" cy="520142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err="1"/>
              <a:t>cmake_minimum_required</a:t>
            </a:r>
            <a:r>
              <a:rPr lang="en-GB" sz="1200" dirty="0"/>
              <a:t>(VERSION 2.8.3)</a:t>
            </a:r>
          </a:p>
          <a:p>
            <a:r>
              <a:rPr lang="en-GB" sz="1200" dirty="0"/>
              <a:t>project(</a:t>
            </a:r>
            <a:r>
              <a:rPr lang="en-GB" sz="1200" dirty="0" err="1"/>
              <a:t>beginner_tutorials</a:t>
            </a:r>
            <a:r>
              <a:rPr lang="en-GB" sz="1200" dirty="0"/>
              <a:t>)</a:t>
            </a:r>
          </a:p>
          <a:p>
            <a:r>
              <a:rPr lang="en-GB" sz="1200" dirty="0" err="1"/>
              <a:t>find_package</a:t>
            </a:r>
            <a:r>
              <a:rPr lang="en-GB" sz="1200" dirty="0"/>
              <a:t>(catkin REQUIRED COMPONENTS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roscpp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rospy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std_msgs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message_generation</a:t>
            </a:r>
            <a:endParaRPr lang="en-GB" sz="1200" dirty="0"/>
          </a:p>
          <a:p>
            <a:r>
              <a:rPr lang="en-GB" sz="1200" dirty="0"/>
              <a:t>)</a:t>
            </a:r>
          </a:p>
          <a:p>
            <a:r>
              <a:rPr lang="en-GB" sz="1200" dirty="0" err="1"/>
              <a:t>add_message_files</a:t>
            </a:r>
            <a:r>
              <a:rPr lang="en-GB" sz="1200" dirty="0"/>
              <a:t>(   FILES   AandB.msg  )</a:t>
            </a:r>
          </a:p>
          <a:p>
            <a:r>
              <a:rPr lang="en-GB" sz="1200" dirty="0" err="1"/>
              <a:t>add_service_files</a:t>
            </a:r>
            <a:r>
              <a:rPr lang="en-GB" sz="1200" dirty="0"/>
              <a:t> (  FILES    </a:t>
            </a:r>
            <a:r>
              <a:rPr lang="en-GB" sz="1200" dirty="0" err="1"/>
              <a:t>AddTwoInts.srv</a:t>
            </a:r>
            <a:r>
              <a:rPr lang="en-GB" sz="1200" dirty="0"/>
              <a:t>  )</a:t>
            </a:r>
          </a:p>
          <a:p>
            <a:r>
              <a:rPr lang="en-GB" sz="1200" dirty="0" err="1"/>
              <a:t>generate_messages</a:t>
            </a:r>
            <a:r>
              <a:rPr lang="en-GB" sz="1200" dirty="0"/>
              <a:t>(   DEPENDENCIES    </a:t>
            </a:r>
            <a:r>
              <a:rPr lang="en-GB" sz="1200" dirty="0" err="1"/>
              <a:t>std_msgs</a:t>
            </a:r>
            <a:r>
              <a:rPr lang="en-GB" sz="1200" dirty="0"/>
              <a:t>  )</a:t>
            </a:r>
          </a:p>
          <a:p>
            <a:r>
              <a:rPr lang="en-GB" sz="1200" dirty="0" err="1"/>
              <a:t>catkin_package</a:t>
            </a:r>
            <a:r>
              <a:rPr lang="en-GB" sz="1200" dirty="0"/>
              <a:t>(   CATKIN_DEPENDS </a:t>
            </a:r>
            <a:r>
              <a:rPr lang="en-GB" sz="1200" dirty="0" err="1"/>
              <a:t>roscpp</a:t>
            </a:r>
            <a:r>
              <a:rPr lang="en-GB" sz="1200" dirty="0"/>
              <a:t> </a:t>
            </a:r>
            <a:r>
              <a:rPr lang="en-GB" sz="1200" dirty="0" err="1"/>
              <a:t>rospy</a:t>
            </a:r>
            <a:r>
              <a:rPr lang="en-GB" sz="1200" dirty="0"/>
              <a:t> </a:t>
            </a:r>
            <a:r>
              <a:rPr lang="en-GB" sz="1200" dirty="0" err="1"/>
              <a:t>std_msgs</a:t>
            </a:r>
            <a:r>
              <a:rPr lang="en-GB" sz="1200" dirty="0"/>
              <a:t> </a:t>
            </a:r>
            <a:r>
              <a:rPr lang="en-GB" sz="1200" dirty="0" err="1"/>
              <a:t>message_runtime</a:t>
            </a:r>
            <a:r>
              <a:rPr lang="en-GB" sz="1200" dirty="0"/>
              <a:t> )</a:t>
            </a:r>
          </a:p>
          <a:p>
            <a:r>
              <a:rPr lang="en-GB" sz="1200" dirty="0" err="1"/>
              <a:t>include_directories</a:t>
            </a:r>
            <a:r>
              <a:rPr lang="en-GB" sz="1200" dirty="0"/>
              <a:t>(   ${</a:t>
            </a:r>
            <a:r>
              <a:rPr lang="en-GB" sz="1200" dirty="0" err="1"/>
              <a:t>catkin_INCLUDE_DIRS</a:t>
            </a:r>
            <a:r>
              <a:rPr lang="en-GB" sz="1200" dirty="0"/>
              <a:t>} 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(talker </a:t>
            </a:r>
            <a:r>
              <a:rPr lang="en-GB" sz="1200" dirty="0" err="1"/>
              <a:t>src</a:t>
            </a:r>
            <a:r>
              <a:rPr lang="en-GB" sz="1200" dirty="0"/>
              <a:t>/talker.cpp)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(talker ${</a:t>
            </a:r>
            <a:r>
              <a:rPr lang="en-GB" sz="1200" dirty="0" err="1"/>
              <a:t>catkin_LIBRARIES</a:t>
            </a:r>
            <a:r>
              <a:rPr lang="en-GB" sz="1200" dirty="0"/>
              <a:t>})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(listener </a:t>
            </a:r>
            <a:r>
              <a:rPr lang="en-GB" sz="1200" dirty="0" err="1"/>
              <a:t>src</a:t>
            </a:r>
            <a:r>
              <a:rPr lang="en-GB" sz="1200" dirty="0"/>
              <a:t>/listener.cpp)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(listener ${</a:t>
            </a:r>
            <a:r>
              <a:rPr lang="en-GB" sz="1200" dirty="0" err="1"/>
              <a:t>catkin_LIBRARIES</a:t>
            </a:r>
            <a:r>
              <a:rPr lang="en-GB" sz="1200" dirty="0" smtClean="0"/>
              <a:t>})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</a:t>
            </a:r>
            <a:r>
              <a:rPr lang="en-GB" sz="1200" dirty="0" err="1"/>
              <a:t>add_two_ints_server</a:t>
            </a:r>
            <a:r>
              <a:rPr lang="en-GB" sz="1200" dirty="0"/>
              <a:t>  </a:t>
            </a:r>
            <a:r>
              <a:rPr lang="en-GB" sz="1200" dirty="0" err="1"/>
              <a:t>src</a:t>
            </a:r>
            <a:r>
              <a:rPr lang="en-GB" sz="1200" dirty="0"/>
              <a:t>/add_two_ints_server.cpp)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</a:t>
            </a:r>
            <a:r>
              <a:rPr lang="en-GB" sz="1200" dirty="0" err="1"/>
              <a:t>add_two_ints_server</a:t>
            </a:r>
            <a:r>
              <a:rPr lang="en-GB" sz="1200" dirty="0"/>
              <a:t>  ${</a:t>
            </a:r>
            <a:r>
              <a:rPr lang="en-GB" sz="1200" dirty="0" err="1"/>
              <a:t>catkin_LIBRARIES</a:t>
            </a:r>
            <a:r>
              <a:rPr lang="en-GB" sz="1200" dirty="0"/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r>
              <a:rPr lang="en-GB" sz="2000" dirty="0" err="1" smtClean="0">
                <a:solidFill>
                  <a:srgbClr val="FF0000"/>
                </a:solidFill>
              </a:rPr>
              <a:t>add_executable</a:t>
            </a:r>
            <a:r>
              <a:rPr lang="en-GB" sz="2000" dirty="0" smtClean="0">
                <a:solidFill>
                  <a:srgbClr val="FF0000"/>
                </a:solidFill>
              </a:rPr>
              <a:t>(</a:t>
            </a:r>
            <a:r>
              <a:rPr lang="en-GB" sz="2000" dirty="0" err="1" smtClean="0">
                <a:solidFill>
                  <a:srgbClr val="FF0000"/>
                </a:solidFill>
              </a:rPr>
              <a:t>add_two_ints_client</a:t>
            </a:r>
            <a:r>
              <a:rPr lang="en-GB" sz="2000" dirty="0" smtClean="0">
                <a:solidFill>
                  <a:srgbClr val="FF0000"/>
                </a:solidFill>
              </a:rPr>
              <a:t>  </a:t>
            </a:r>
            <a:r>
              <a:rPr lang="en-GB" sz="2000" dirty="0" err="1" smtClean="0">
                <a:solidFill>
                  <a:srgbClr val="FF0000"/>
                </a:solidFill>
              </a:rPr>
              <a:t>src</a:t>
            </a:r>
            <a:r>
              <a:rPr lang="en-GB" sz="2000" dirty="0" smtClean="0">
                <a:solidFill>
                  <a:srgbClr val="FF0000"/>
                </a:solidFill>
              </a:rPr>
              <a:t>/add_two_ints_client.cpp</a:t>
            </a:r>
            <a:r>
              <a:rPr lang="en-GB" sz="2000" dirty="0">
                <a:solidFill>
                  <a:srgbClr val="FF0000"/>
                </a:solidFill>
              </a:rPr>
              <a:t>)</a:t>
            </a:r>
          </a:p>
          <a:p>
            <a:r>
              <a:rPr lang="en-GB" sz="2000" dirty="0" err="1" smtClean="0">
                <a:solidFill>
                  <a:srgbClr val="FF0000"/>
                </a:solidFill>
              </a:rPr>
              <a:t>target_link_libraries</a:t>
            </a:r>
            <a:r>
              <a:rPr lang="en-GB" sz="2000" dirty="0" smtClean="0">
                <a:solidFill>
                  <a:srgbClr val="FF0000"/>
                </a:solidFill>
              </a:rPr>
              <a:t>(</a:t>
            </a:r>
            <a:r>
              <a:rPr lang="en-GB" sz="2000" dirty="0" err="1" smtClean="0">
                <a:solidFill>
                  <a:srgbClr val="FF0000"/>
                </a:solidFill>
              </a:rPr>
              <a:t>add_two_ints_client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${</a:t>
            </a:r>
            <a:r>
              <a:rPr lang="en-GB" sz="2000" dirty="0" err="1">
                <a:solidFill>
                  <a:srgbClr val="FF0000"/>
                </a:solidFill>
              </a:rPr>
              <a:t>catkin_LIBRARIES</a:t>
            </a:r>
            <a:r>
              <a:rPr lang="en-GB" sz="2000" dirty="0">
                <a:solidFill>
                  <a:srgbClr val="FF0000"/>
                </a:solidFill>
              </a:rPr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213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descr=" 3379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08888"/>
          </a:xfrm>
          <a:ln/>
        </p:spPr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GB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CMakeLists.txt should look like:</a:t>
            </a:r>
            <a:endParaRPr lang="en-GB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 descr=" 33795"/>
          <p:cNvSpPr>
            <a:spLocks/>
          </p:cNvSpPr>
          <p:nvPr/>
        </p:nvSpPr>
        <p:spPr bwMode="auto">
          <a:xfrm>
            <a:off x="457200" y="1295400"/>
            <a:ext cx="7772400" cy="5201424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err="1"/>
              <a:t>cmake_minimum_required</a:t>
            </a:r>
            <a:r>
              <a:rPr lang="en-GB" sz="1200" dirty="0"/>
              <a:t>(VERSION 2.8.3)</a:t>
            </a:r>
          </a:p>
          <a:p>
            <a:r>
              <a:rPr lang="en-GB" sz="1200" dirty="0"/>
              <a:t>project(</a:t>
            </a:r>
            <a:r>
              <a:rPr lang="en-GB" sz="1200" dirty="0" err="1"/>
              <a:t>beginner_tutorials</a:t>
            </a:r>
            <a:r>
              <a:rPr lang="en-GB" sz="1200" dirty="0"/>
              <a:t>)</a:t>
            </a:r>
          </a:p>
          <a:p>
            <a:r>
              <a:rPr lang="en-GB" sz="1200" dirty="0" err="1"/>
              <a:t>find_package</a:t>
            </a:r>
            <a:r>
              <a:rPr lang="en-GB" sz="1200" dirty="0"/>
              <a:t>(catkin REQUIRED COMPONENTS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roscpp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rospy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std_msgs</a:t>
            </a:r>
            <a:endParaRPr lang="en-GB" sz="1200" dirty="0"/>
          </a:p>
          <a:p>
            <a:r>
              <a:rPr lang="en-GB" sz="1200" dirty="0"/>
              <a:t>  </a:t>
            </a:r>
            <a:r>
              <a:rPr lang="en-GB" sz="1200" dirty="0" err="1"/>
              <a:t>message_generation</a:t>
            </a:r>
            <a:endParaRPr lang="en-GB" sz="1200" dirty="0"/>
          </a:p>
          <a:p>
            <a:r>
              <a:rPr lang="en-GB" sz="1200" dirty="0"/>
              <a:t>)</a:t>
            </a:r>
          </a:p>
          <a:p>
            <a:r>
              <a:rPr lang="en-GB" sz="1200" dirty="0" err="1"/>
              <a:t>add_message_files</a:t>
            </a:r>
            <a:r>
              <a:rPr lang="en-GB" sz="1200" dirty="0"/>
              <a:t>(   FILES   AandB.msg  )</a:t>
            </a:r>
          </a:p>
          <a:p>
            <a:r>
              <a:rPr lang="en-GB" sz="1200" dirty="0" err="1"/>
              <a:t>add_service_files</a:t>
            </a:r>
            <a:r>
              <a:rPr lang="en-GB" sz="1200" dirty="0"/>
              <a:t> (  FILES    </a:t>
            </a:r>
            <a:r>
              <a:rPr lang="en-GB" sz="1200" dirty="0" err="1"/>
              <a:t>AddTwoInts.srv</a:t>
            </a:r>
            <a:r>
              <a:rPr lang="en-GB" sz="1200" dirty="0"/>
              <a:t>  )</a:t>
            </a:r>
          </a:p>
          <a:p>
            <a:r>
              <a:rPr lang="en-GB" sz="1200" dirty="0" err="1"/>
              <a:t>generate_messages</a:t>
            </a:r>
            <a:r>
              <a:rPr lang="en-GB" sz="1200" dirty="0"/>
              <a:t>(   DEPENDENCIES    </a:t>
            </a:r>
            <a:r>
              <a:rPr lang="en-GB" sz="1200" dirty="0" err="1"/>
              <a:t>std_msgs</a:t>
            </a:r>
            <a:r>
              <a:rPr lang="en-GB" sz="1200" dirty="0"/>
              <a:t>  )</a:t>
            </a:r>
          </a:p>
          <a:p>
            <a:r>
              <a:rPr lang="en-GB" sz="1200" dirty="0" err="1"/>
              <a:t>catkin_package</a:t>
            </a:r>
            <a:r>
              <a:rPr lang="en-GB" sz="1200" dirty="0"/>
              <a:t>(   CATKIN_DEPENDS </a:t>
            </a:r>
            <a:r>
              <a:rPr lang="en-GB" sz="1200" dirty="0" err="1"/>
              <a:t>roscpp</a:t>
            </a:r>
            <a:r>
              <a:rPr lang="en-GB" sz="1200" dirty="0"/>
              <a:t> </a:t>
            </a:r>
            <a:r>
              <a:rPr lang="en-GB" sz="1200" dirty="0" err="1"/>
              <a:t>rospy</a:t>
            </a:r>
            <a:r>
              <a:rPr lang="en-GB" sz="1200" dirty="0"/>
              <a:t> </a:t>
            </a:r>
            <a:r>
              <a:rPr lang="en-GB" sz="1200" dirty="0" err="1"/>
              <a:t>std_msgs</a:t>
            </a:r>
            <a:r>
              <a:rPr lang="en-GB" sz="1200" dirty="0"/>
              <a:t> </a:t>
            </a:r>
            <a:r>
              <a:rPr lang="en-GB" sz="1200" dirty="0" err="1"/>
              <a:t>message_runtime</a:t>
            </a:r>
            <a:r>
              <a:rPr lang="en-GB" sz="1200" dirty="0"/>
              <a:t> )</a:t>
            </a:r>
          </a:p>
          <a:p>
            <a:r>
              <a:rPr lang="en-GB" sz="1200" dirty="0" err="1"/>
              <a:t>include_directories</a:t>
            </a:r>
            <a:r>
              <a:rPr lang="en-GB" sz="1200" dirty="0"/>
              <a:t>(   ${</a:t>
            </a:r>
            <a:r>
              <a:rPr lang="en-GB" sz="1200" dirty="0" err="1"/>
              <a:t>catkin_INCLUDE_DIRS</a:t>
            </a:r>
            <a:r>
              <a:rPr lang="en-GB" sz="1200" dirty="0"/>
              <a:t>} 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(talker </a:t>
            </a:r>
            <a:r>
              <a:rPr lang="en-GB" sz="1200" dirty="0" err="1"/>
              <a:t>src</a:t>
            </a:r>
            <a:r>
              <a:rPr lang="en-GB" sz="1200" dirty="0"/>
              <a:t>/talker.cpp)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(talker ${</a:t>
            </a:r>
            <a:r>
              <a:rPr lang="en-GB" sz="1200" dirty="0" err="1"/>
              <a:t>catkin_LIBRARIES</a:t>
            </a:r>
            <a:r>
              <a:rPr lang="en-GB" sz="1200" dirty="0"/>
              <a:t>})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(listener </a:t>
            </a:r>
            <a:r>
              <a:rPr lang="en-GB" sz="1200" dirty="0" err="1"/>
              <a:t>src</a:t>
            </a:r>
            <a:r>
              <a:rPr lang="en-GB" sz="1200" dirty="0"/>
              <a:t>/listener.cpp)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(listener ${</a:t>
            </a:r>
            <a:r>
              <a:rPr lang="en-GB" sz="1200" dirty="0" err="1"/>
              <a:t>catkin_LIBRARIES</a:t>
            </a:r>
            <a:r>
              <a:rPr lang="en-GB" sz="1200" dirty="0" smtClean="0"/>
              <a:t>})</a:t>
            </a:r>
          </a:p>
          <a:p>
            <a:r>
              <a:rPr lang="en-GB" sz="1200" dirty="0" err="1"/>
              <a:t>add_executable</a:t>
            </a:r>
            <a:r>
              <a:rPr lang="en-GB" sz="1200" dirty="0"/>
              <a:t>(</a:t>
            </a:r>
            <a:r>
              <a:rPr lang="en-GB" sz="1200" dirty="0" err="1"/>
              <a:t>add_two_ints_server</a:t>
            </a:r>
            <a:r>
              <a:rPr lang="en-GB" sz="1200" dirty="0"/>
              <a:t>  </a:t>
            </a:r>
            <a:r>
              <a:rPr lang="en-GB" sz="1200" dirty="0" err="1"/>
              <a:t>src</a:t>
            </a:r>
            <a:r>
              <a:rPr lang="en-GB" sz="1200" dirty="0"/>
              <a:t>/add_two_ints_server.cpp)</a:t>
            </a:r>
          </a:p>
          <a:p>
            <a:r>
              <a:rPr lang="en-GB" sz="1200" dirty="0" err="1"/>
              <a:t>target_link_libraries</a:t>
            </a:r>
            <a:r>
              <a:rPr lang="en-GB" sz="1200" dirty="0"/>
              <a:t>(</a:t>
            </a:r>
            <a:r>
              <a:rPr lang="en-GB" sz="1200" dirty="0" err="1"/>
              <a:t>add_two_ints_server</a:t>
            </a:r>
            <a:r>
              <a:rPr lang="en-GB" sz="1200" dirty="0"/>
              <a:t>  ${</a:t>
            </a:r>
            <a:r>
              <a:rPr lang="en-GB" sz="1200" dirty="0" err="1"/>
              <a:t>catkin_LIBRARIES</a:t>
            </a:r>
            <a:r>
              <a:rPr lang="en-GB" sz="1200" dirty="0"/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r>
              <a:rPr lang="en-GB" sz="2000" dirty="0" err="1" smtClean="0">
                <a:solidFill>
                  <a:srgbClr val="FF0000"/>
                </a:solidFill>
              </a:rPr>
              <a:t>add_executable</a:t>
            </a:r>
            <a:r>
              <a:rPr lang="en-GB" sz="2000" dirty="0" smtClean="0">
                <a:solidFill>
                  <a:srgbClr val="FF0000"/>
                </a:solidFill>
              </a:rPr>
              <a:t>(</a:t>
            </a:r>
            <a:r>
              <a:rPr lang="en-GB" sz="2000" dirty="0" err="1" smtClean="0">
                <a:solidFill>
                  <a:srgbClr val="FF0000"/>
                </a:solidFill>
              </a:rPr>
              <a:t>add_two_ints_client</a:t>
            </a:r>
            <a:r>
              <a:rPr lang="en-GB" sz="2000" dirty="0" smtClean="0">
                <a:solidFill>
                  <a:srgbClr val="FF0000"/>
                </a:solidFill>
              </a:rPr>
              <a:t>  </a:t>
            </a:r>
            <a:r>
              <a:rPr lang="en-GB" sz="2000" dirty="0" err="1" smtClean="0">
                <a:solidFill>
                  <a:srgbClr val="FF0000"/>
                </a:solidFill>
              </a:rPr>
              <a:t>src</a:t>
            </a:r>
            <a:r>
              <a:rPr lang="en-GB" sz="2000" dirty="0" smtClean="0">
                <a:solidFill>
                  <a:srgbClr val="FF0000"/>
                </a:solidFill>
              </a:rPr>
              <a:t>/add_two_ints_client.cpp</a:t>
            </a:r>
            <a:r>
              <a:rPr lang="en-GB" sz="2000" dirty="0">
                <a:solidFill>
                  <a:srgbClr val="FF0000"/>
                </a:solidFill>
              </a:rPr>
              <a:t>)</a:t>
            </a:r>
          </a:p>
          <a:p>
            <a:r>
              <a:rPr lang="en-GB" sz="2000" dirty="0" err="1" smtClean="0">
                <a:solidFill>
                  <a:srgbClr val="FF0000"/>
                </a:solidFill>
              </a:rPr>
              <a:t>target_link_libraries</a:t>
            </a:r>
            <a:r>
              <a:rPr lang="en-GB" sz="2000" dirty="0" smtClean="0">
                <a:solidFill>
                  <a:srgbClr val="FF0000"/>
                </a:solidFill>
              </a:rPr>
              <a:t>(</a:t>
            </a:r>
            <a:r>
              <a:rPr lang="en-GB" sz="2000" dirty="0" err="1" smtClean="0">
                <a:solidFill>
                  <a:srgbClr val="FF0000"/>
                </a:solidFill>
              </a:rPr>
              <a:t>add_two_ints_client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${</a:t>
            </a:r>
            <a:r>
              <a:rPr lang="en-GB" sz="2000" dirty="0" err="1">
                <a:solidFill>
                  <a:srgbClr val="FF0000"/>
                </a:solidFill>
              </a:rPr>
              <a:t>catkin_LIBRARIES</a:t>
            </a:r>
            <a:r>
              <a:rPr lang="en-GB" sz="2000" dirty="0">
                <a:solidFill>
                  <a:srgbClr val="FF0000"/>
                </a:solidFill>
              </a:rPr>
              <a:t>})</a:t>
            </a:r>
          </a:p>
          <a:p>
            <a:endParaRPr lang="en-GB" sz="1600" dirty="0" smtClean="0">
              <a:solidFill>
                <a:srgbClr val="FF0000"/>
              </a:solidFill>
            </a:endParaRPr>
          </a:p>
          <a:p>
            <a:endParaRPr lang="en-GB" sz="1600" dirty="0">
              <a:solidFill>
                <a:srgbClr val="FF0000"/>
              </a:solidFill>
            </a:endParaRPr>
          </a:p>
          <a:p>
            <a:r>
              <a:rPr lang="en-GB" sz="1600" dirty="0" err="1"/>
              <a:t>add_dependencies</a:t>
            </a:r>
            <a:r>
              <a:rPr lang="en-GB" sz="1600" dirty="0"/>
              <a:t>(talker </a:t>
            </a:r>
            <a:r>
              <a:rPr lang="en-GB" sz="1600" dirty="0" err="1"/>
              <a:t>beginner_tutorials_generate_messages_cpp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6" name="Title 1" descr="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r>
              <a:rPr lang="en-GB" altLang="zh-CN" dirty="0" smtClean="0"/>
              <a:t>CMakeLists.txt</a:t>
            </a:r>
            <a:endParaRPr lang="en-US" altLang="zh-CN" dirty="0"/>
          </a:p>
        </p:txBody>
      </p:sp>
      <p:sp>
        <p:nvSpPr>
          <p:cNvPr id="7" name="Rectangle 6" descr=" 8"/>
          <p:cNvSpPr/>
          <p:nvPr/>
        </p:nvSpPr>
        <p:spPr>
          <a:xfrm>
            <a:off x="304800" y="4953000"/>
            <a:ext cx="8153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ular Callout 7" descr=" 9"/>
          <p:cNvSpPr/>
          <p:nvPr/>
        </p:nvSpPr>
        <p:spPr>
          <a:xfrm>
            <a:off x="6553200" y="3124200"/>
            <a:ext cx="2247900" cy="1219200"/>
          </a:xfrm>
          <a:prstGeom prst="wedgeRoundRectCallout">
            <a:avLst>
              <a:gd name="adj1" fmla="val -21354"/>
              <a:gd name="adj2" fmla="val 98958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0000"/>
                </a:solidFill>
              </a:rPr>
              <a:t>Add the red parts</a:t>
            </a:r>
          </a:p>
          <a:p>
            <a:r>
              <a:rPr lang="en-GB" dirty="0">
                <a:solidFill>
                  <a:srgbClr val="FF0000"/>
                </a:solidFill>
              </a:rPr>
              <a:t>To CMakeLists.txt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207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r>
              <a:rPr lang="en-US" altLang="zh-CN" dirty="0"/>
              <a:t>Building </a:t>
            </a:r>
            <a:r>
              <a:rPr lang="en-US" altLang="zh-CN" dirty="0" smtClean="0"/>
              <a:t>node</a:t>
            </a:r>
            <a:endParaRPr lang="en-US" altLang="zh-CN" dirty="0"/>
          </a:p>
        </p:txBody>
      </p:sp>
      <p:sp>
        <p:nvSpPr>
          <p:cNvPr id="36867" name="Content Placeholder 4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574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altLang="zh-CN" dirty="0" smtClean="0"/>
              <a:t>After </a:t>
            </a:r>
            <a:r>
              <a:rPr lang="en-US" altLang="zh-CN" dirty="0"/>
              <a:t>changing the </a:t>
            </a:r>
            <a:r>
              <a:rPr lang="en-US" altLang="zh-CN" dirty="0" err="1"/>
              <a:t>CMakeLists</a:t>
            </a:r>
            <a:r>
              <a:rPr lang="en-US" altLang="zh-CN" dirty="0"/>
              <a:t> file call </a:t>
            </a:r>
            <a:r>
              <a:rPr lang="en-US" altLang="zh-CN" dirty="0" err="1" smtClean="0"/>
              <a:t>catkin_make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SzPct val="99000"/>
              <a:buBlip>
                <a:blip r:embed="rId2"/>
              </a:buBlip>
            </a:pPr>
            <a:r>
              <a:rPr lang="en-US" altLang="zh-CN" dirty="0" smtClean="0"/>
              <a:t>Or in Eclipse, use short cut “Ctrl + B” to build all packages in the workspace.</a:t>
            </a:r>
            <a:endParaRPr lang="en-US" altLang="zh-CN" dirty="0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647700" y="2209800"/>
            <a:ext cx="7315200" cy="707886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cd ~/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catkin_ws</a:t>
            </a:r>
            <a:endParaRPr lang="en-US" altLang="zh-CN" sz="2000" dirty="0" smtClean="0">
              <a:solidFill>
                <a:srgbClr val="4C4C4C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lvl="1"/>
            <a:r>
              <a:rPr lang="en-US" altLang="zh-CN" sz="2000" dirty="0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$ </a:t>
            </a:r>
            <a:r>
              <a:rPr lang="en-US" altLang="zh-CN" sz="2000" dirty="0" err="1" smtClean="0">
                <a:solidFill>
                  <a:srgbClr val="4C4C4C"/>
                </a:solidFill>
                <a:latin typeface="Calibri" pitchFamily="34" charset="0"/>
                <a:sym typeface="Calibri" pitchFamily="34" charset="0"/>
              </a:rPr>
              <a:t>catkin_make</a:t>
            </a:r>
            <a:endParaRPr lang="en-US" altLang="zh-C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73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 smtClean="0"/>
              <a:t>add_two_ints_client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66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 smtClean="0"/>
              <a:t>add_two_ints_client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631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 smtClean="0"/>
              <a:t>add_two_ints_client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Rectangle 7" descr=" 7"/>
          <p:cNvSpPr>
            <a:spLocks/>
          </p:cNvSpPr>
          <p:nvPr/>
        </p:nvSpPr>
        <p:spPr bwMode="auto">
          <a:xfrm>
            <a:off x="609600" y="1610380"/>
            <a:ext cx="77343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add_two_ints_client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1 2 </a:t>
            </a:r>
            <a:endParaRPr lang="en-US" altLang="zh-CN" sz="3200" dirty="0"/>
          </a:p>
        </p:txBody>
      </p:sp>
      <p:pic>
        <p:nvPicPr>
          <p:cNvPr id="7" name="Picture 2" descr=" 51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98" y="2362200"/>
            <a:ext cx="7939221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99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143000"/>
          </a:xfrm>
          <a:ln/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Running node </a:t>
            </a:r>
            <a:r>
              <a:rPr lang="en-GB" dirty="0" err="1" smtClean="0"/>
              <a:t>add_two_ints_client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0668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smtClean="0">
                <a:latin typeface="Constantia"/>
              </a:rPr>
              <a:t>Open another terminal, short cut: Ctrl+Shift+T</a:t>
            </a:r>
          </a:p>
          <a:p>
            <a:pPr marL="0" indent="0">
              <a:buSzPct val="100000"/>
              <a:buNone/>
            </a:pPr>
            <a:r>
              <a:rPr lang="en-US" altLang="zh-CN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Rectangle 7" descr=" 7"/>
          <p:cNvSpPr>
            <a:spLocks/>
          </p:cNvSpPr>
          <p:nvPr/>
        </p:nvSpPr>
        <p:spPr bwMode="auto">
          <a:xfrm>
            <a:off x="609600" y="1610380"/>
            <a:ext cx="77343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rosrun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beginner_tutorials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add_two_ints_client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1 2 </a:t>
            </a:r>
            <a:endParaRPr lang="en-US" altLang="zh-CN" sz="3200" dirty="0"/>
          </a:p>
        </p:txBody>
      </p:sp>
      <p:pic>
        <p:nvPicPr>
          <p:cNvPr id="7" name="Picture 2" descr=" 51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98" y="2362200"/>
            <a:ext cx="7939221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 51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7" y="4114800"/>
            <a:ext cx="7837903" cy="1752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8818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32688"/>
          </a:xfrm>
        </p:spPr>
        <p:txBody>
          <a:bodyPr/>
          <a:lstStyle/>
          <a:p>
            <a:r>
              <a:rPr lang="en-GB" dirty="0" smtClean="0"/>
              <a:t>Simulators-  </a:t>
            </a:r>
            <a:r>
              <a:rPr lang="en-GB" sz="3600" dirty="0" smtClean="0"/>
              <a:t>Stage</a:t>
            </a:r>
            <a:endParaRPr lang="en-GB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-76200" y="1371600"/>
            <a:ext cx="92964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Stage is a 2D simulator for multiple (large scale) mobile robots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for sensors (e.g., laser, sonar) and actuators (e.g., gripper)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Models of simple objects for (limited) manipulation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No physics model at all (e.g., friction, collision, and so forth)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source project</a:t>
            </a:r>
          </a:p>
          <a:p>
            <a:pPr>
              <a:buChar char=" "/>
            </a:pPr>
            <a:endParaRPr lang="en-GB" dirty="0"/>
          </a:p>
        </p:txBody>
      </p:sp>
      <p:pic>
        <p:nvPicPr>
          <p:cNvPr id="6146" name="Picture 2" descr=" 6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312525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roslaunch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14300" y="1276531"/>
            <a:ext cx="8915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•</a:t>
            </a:r>
            <a:r>
              <a:rPr lang="en-US" altLang="zh-CN" sz="3200" dirty="0" err="1"/>
              <a:t>roslaunch</a:t>
            </a:r>
            <a:r>
              <a:rPr lang="en-US" altLang="zh-CN" sz="3200" dirty="0"/>
              <a:t> is a tool for easily launching </a:t>
            </a:r>
            <a:r>
              <a:rPr lang="en-US" altLang="zh-CN" sz="3200" dirty="0">
                <a:solidFill>
                  <a:srgbClr val="FF0000"/>
                </a:solidFill>
              </a:rPr>
              <a:t>multiple ROS nodes</a:t>
            </a:r>
            <a:r>
              <a:rPr lang="en-US" altLang="zh-CN" sz="3200" dirty="0"/>
              <a:t>, and </a:t>
            </a:r>
            <a:r>
              <a:rPr lang="en-US" altLang="zh-CN" sz="3200" dirty="0">
                <a:solidFill>
                  <a:srgbClr val="FF0000"/>
                </a:solidFill>
              </a:rPr>
              <a:t>setting parameters </a:t>
            </a:r>
            <a:r>
              <a:rPr lang="en-US" altLang="zh-CN" sz="3200" dirty="0"/>
              <a:t>on the Parameter Server. 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en-US" altLang="zh-CN" sz="3200" dirty="0"/>
              <a:t>•It takes in one or more XML configuration files (with the </a:t>
            </a:r>
            <a:r>
              <a:rPr lang="en-US" altLang="zh-CN" sz="3200" b="1" dirty="0">
                <a:solidFill>
                  <a:srgbClr val="FF0000"/>
                </a:solidFill>
              </a:rPr>
              <a:t>.launch </a:t>
            </a:r>
            <a:r>
              <a:rPr lang="en-US" altLang="zh-CN" sz="3200" dirty="0"/>
              <a:t>extension) saved in the </a:t>
            </a:r>
            <a:r>
              <a:rPr lang="en-US" altLang="zh-CN" sz="3200" dirty="0">
                <a:solidFill>
                  <a:srgbClr val="FF0000"/>
                </a:solidFill>
              </a:rPr>
              <a:t>‘launch’ folders</a:t>
            </a:r>
            <a:r>
              <a:rPr lang="en-US" altLang="zh-CN" sz="3200" dirty="0"/>
              <a:t> in packages. 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en-US" altLang="zh-CN" sz="3200" dirty="0"/>
              <a:t>•If </a:t>
            </a:r>
            <a:r>
              <a:rPr lang="en-US" altLang="zh-CN" sz="3200" dirty="0" err="1"/>
              <a:t>roslaunch</a:t>
            </a:r>
            <a:r>
              <a:rPr lang="en-US" altLang="zh-CN" sz="3200" dirty="0"/>
              <a:t> is used, </a:t>
            </a:r>
            <a:r>
              <a:rPr lang="en-US" altLang="zh-CN" sz="3200" dirty="0" err="1"/>
              <a:t>roscore</a:t>
            </a:r>
            <a:r>
              <a:rPr lang="en-US" altLang="zh-CN" sz="3200" dirty="0"/>
              <a:t> does not need to be run manually.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4149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Launch file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676400"/>
            <a:ext cx="8934450" cy="2038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00" y="1143000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 launch file for launching a node with many parameters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38175" y="2543628"/>
            <a:ext cx="609600" cy="674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24000" y="2057400"/>
            <a:ext cx="372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Using &lt;</a:t>
            </a:r>
            <a:r>
              <a:rPr lang="en-US" altLang="zh-CN" dirty="0" err="1" smtClean="0">
                <a:solidFill>
                  <a:srgbClr val="FF0000"/>
                </a:solidFill>
              </a:rPr>
              <a:t>param</a:t>
            </a:r>
            <a:r>
              <a:rPr lang="en-US" altLang="zh-CN" dirty="0" smtClean="0">
                <a:solidFill>
                  <a:srgbClr val="FF0000"/>
                </a:solidFill>
              </a:rPr>
              <a:t>   /&gt; to set parameters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247777" y="2426732"/>
            <a:ext cx="885823" cy="545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5400" y="3683169"/>
            <a:ext cx="37846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To </a:t>
            </a:r>
            <a:r>
              <a:rPr lang="en-US" altLang="zh-CN" sz="2800" dirty="0">
                <a:latin typeface="Calibri" panose="020F0502020204030204" pitchFamily="34" charset="0"/>
              </a:rPr>
              <a:t>run a launch file use: </a:t>
            </a:r>
          </a:p>
        </p:txBody>
      </p:sp>
      <p:sp>
        <p:nvSpPr>
          <p:cNvPr id="13" name="Rectangle 7" descr=" 7"/>
          <p:cNvSpPr>
            <a:spLocks/>
          </p:cNvSpPr>
          <p:nvPr/>
        </p:nvSpPr>
        <p:spPr bwMode="auto">
          <a:xfrm>
            <a:off x="228600" y="4429780"/>
            <a:ext cx="58674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roslaunch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package_name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file.launch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endParaRPr lang="en-US" altLang="zh-CN" sz="3200" dirty="0"/>
          </a:p>
        </p:txBody>
      </p:sp>
      <p:sp>
        <p:nvSpPr>
          <p:cNvPr id="14" name="Rectangle 7" descr=" 7"/>
          <p:cNvSpPr>
            <a:spLocks/>
          </p:cNvSpPr>
          <p:nvPr/>
        </p:nvSpPr>
        <p:spPr bwMode="auto">
          <a:xfrm>
            <a:off x="228600" y="5572780"/>
            <a:ext cx="8686800" cy="52322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/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$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roslaunch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cmd_vel_publisher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zh-CN" sz="2800" dirty="0" err="1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cmd_vel_publisher.launch</a:t>
            </a:r>
            <a:r>
              <a:rPr lang="en-US" altLang="zh-CN" sz="2800" dirty="0" smtClean="0">
                <a:solidFill>
                  <a:srgbClr val="4C4C4C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endParaRPr lang="en-US" altLang="zh-CN" sz="3200" dirty="0"/>
          </a:p>
        </p:txBody>
      </p:sp>
      <p:sp>
        <p:nvSpPr>
          <p:cNvPr id="15" name="矩形 14"/>
          <p:cNvSpPr/>
          <p:nvPr/>
        </p:nvSpPr>
        <p:spPr>
          <a:xfrm>
            <a:off x="25400" y="4829830"/>
            <a:ext cx="37846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For the above example: </a:t>
            </a:r>
            <a:endParaRPr lang="en-US" altLang="zh-CN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6186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Launch file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262</a:t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6200" y="114300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 launch file for launching two or more nodes simultaneously</a:t>
            </a:r>
            <a:endParaRPr lang="zh-CN" altLang="en-US" sz="2800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247777" y="2426732"/>
            <a:ext cx="885823" cy="545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" y="2161583"/>
            <a:ext cx="8502789" cy="41302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233" y="3022600"/>
            <a:ext cx="687056" cy="267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8933" y="3949106"/>
            <a:ext cx="687056" cy="267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221369" y="2530214"/>
            <a:ext cx="140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Two nodes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>
            <a:endCxn id="6" idx="3"/>
          </p:cNvCxnSpPr>
          <p:nvPr/>
        </p:nvCxnSpPr>
        <p:spPr>
          <a:xfrm flipH="1">
            <a:off x="1113289" y="2826477"/>
            <a:ext cx="1001248" cy="330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1140945" y="2859839"/>
            <a:ext cx="1169216" cy="1263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7134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Launch file 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263</a:t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6200" y="114300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 launch file for launching two or more nodes by </a:t>
            </a:r>
            <a:r>
              <a:rPr lang="en-US" altLang="zh-CN" sz="2800" dirty="0" smtClean="0">
                <a:solidFill>
                  <a:srgbClr val="FF0000"/>
                </a:solidFill>
              </a:rPr>
              <a:t>including</a:t>
            </a:r>
            <a:r>
              <a:rPr lang="en-US" altLang="zh-CN" sz="2800" dirty="0" smtClean="0"/>
              <a:t> another launch file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31190"/>
            <a:ext cx="8201615" cy="3184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2870755"/>
            <a:ext cx="990600" cy="253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9600" y="3158815"/>
            <a:ext cx="687056" cy="19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24112" y="239637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Including another launch file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1636218" y="2765706"/>
            <a:ext cx="787894" cy="2807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835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>
                <a:latin typeface="Calibri" panose="020F0502020204030204" pitchFamily="34" charset="0"/>
              </a:rPr>
              <a:t>Retrieving Parameters in </a:t>
            </a:r>
            <a:r>
              <a:rPr lang="en-US" altLang="zh-CN" sz="5400" dirty="0" err="1">
                <a:latin typeface="Calibri" panose="020F0502020204030204" pitchFamily="34" charset="0"/>
              </a:rPr>
              <a:t>c++</a:t>
            </a:r>
            <a:r>
              <a:rPr lang="en-US" altLang="zh-CN" sz="5400" dirty="0">
                <a:latin typeface="Calibri" panose="020F0502020204030204" pitchFamily="34" charset="0"/>
              </a:rPr>
              <a:t> file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264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7170" y="1143000"/>
            <a:ext cx="909683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3600" dirty="0" smtClean="0">
                <a:latin typeface="Arial" panose="020B0604020202020204" pitchFamily="34" charset="0"/>
              </a:rPr>
              <a:t>•</a:t>
            </a:r>
            <a:r>
              <a:rPr lang="en-US" altLang="zh-CN" sz="3600" dirty="0">
                <a:latin typeface="Calibri" panose="020F0502020204030204" pitchFamily="34" charset="0"/>
              </a:rPr>
              <a:t>There are two methods to </a:t>
            </a:r>
            <a:r>
              <a:rPr lang="en-US" altLang="zh-CN" sz="3600" dirty="0" smtClean="0">
                <a:latin typeface="Calibri" panose="020F0502020204030204" pitchFamily="34" charset="0"/>
              </a:rPr>
              <a:t>retrieve parameters </a:t>
            </a:r>
            <a:r>
              <a:rPr lang="en-US" altLang="zh-CN" sz="3600" dirty="0">
                <a:latin typeface="Calibri" panose="020F0502020204030204" pitchFamily="34" charset="0"/>
              </a:rPr>
              <a:t>with </a:t>
            </a:r>
            <a:r>
              <a:rPr lang="en-US" altLang="zh-CN" sz="3600" dirty="0" err="1">
                <a:latin typeface="Calibri" panose="020F0502020204030204" pitchFamily="34" charset="0"/>
              </a:rPr>
              <a:t>NodeHandle</a:t>
            </a:r>
            <a:r>
              <a:rPr lang="en-US" altLang="zh-CN" sz="3600" dirty="0">
                <a:latin typeface="Calibri" panose="020F0502020204030204" pitchFamily="34" charset="0"/>
              </a:rPr>
              <a:t>: 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</a:rPr>
              <a:t>– </a:t>
            </a:r>
            <a:r>
              <a:rPr lang="en-US" altLang="zh-CN" sz="3200" dirty="0" err="1">
                <a:latin typeface="Calibri" panose="020F0502020204030204" pitchFamily="34" charset="0"/>
              </a:rPr>
              <a:t>getParam</a:t>
            </a:r>
            <a:r>
              <a:rPr lang="en-US" altLang="zh-CN" sz="3200" dirty="0">
                <a:latin typeface="Calibri" panose="020F0502020204030204" pitchFamily="34" charset="0"/>
              </a:rPr>
              <a:t>(key, </a:t>
            </a:r>
            <a:r>
              <a:rPr lang="en-US" altLang="zh-CN" sz="3200" dirty="0" err="1">
                <a:latin typeface="Calibri" panose="020F0502020204030204" pitchFamily="34" charset="0"/>
              </a:rPr>
              <a:t>output_value</a:t>
            </a:r>
            <a:r>
              <a:rPr lang="en-US" altLang="zh-CN" sz="3200" dirty="0">
                <a:latin typeface="Calibri" panose="020F0502020204030204" pitchFamily="34" charset="0"/>
              </a:rPr>
              <a:t>) 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</a:rPr>
              <a:t>– </a:t>
            </a:r>
            <a:r>
              <a:rPr lang="en-US" altLang="zh-CN" sz="3200" dirty="0" err="1">
                <a:latin typeface="Calibri" panose="020F0502020204030204" pitchFamily="34" charset="0"/>
              </a:rPr>
              <a:t>param</a:t>
            </a:r>
            <a:r>
              <a:rPr lang="en-US" altLang="zh-CN" sz="3200" dirty="0">
                <a:latin typeface="Calibri" panose="020F0502020204030204" pitchFamily="34" charset="0"/>
              </a:rPr>
              <a:t>(key, </a:t>
            </a:r>
            <a:r>
              <a:rPr lang="en-US" altLang="zh-CN" sz="3200" dirty="0" err="1">
                <a:latin typeface="Calibri" panose="020F0502020204030204" pitchFamily="34" charset="0"/>
              </a:rPr>
              <a:t>output_value,default</a:t>
            </a:r>
            <a:r>
              <a:rPr lang="en-US" altLang="zh-CN" sz="3200" dirty="0">
                <a:latin typeface="Calibri" panose="020F0502020204030204" pitchFamily="34" charset="0"/>
              </a:rPr>
              <a:t>) is similar </a:t>
            </a:r>
            <a:r>
              <a:rPr lang="en-US" altLang="zh-CN" sz="3200" dirty="0" smtClean="0">
                <a:latin typeface="Calibri" panose="020F0502020204030204" pitchFamily="34" charset="0"/>
              </a:rPr>
              <a:t>to </a:t>
            </a:r>
            <a:r>
              <a:rPr lang="en-US" altLang="zh-CN" sz="3200" dirty="0" err="1" smtClean="0">
                <a:latin typeface="Calibri" panose="020F0502020204030204" pitchFamily="34" charset="0"/>
              </a:rPr>
              <a:t>getParam</a:t>
            </a:r>
            <a:r>
              <a:rPr lang="en-US" altLang="zh-CN" sz="3200" dirty="0">
                <a:latin typeface="Calibri" panose="020F0502020204030204" pitchFamily="34" charset="0"/>
              </a:rPr>
              <a:t>(), but allows to specify a default value </a:t>
            </a:r>
            <a:endParaRPr lang="en-US" altLang="zh-CN" sz="3200" dirty="0" smtClean="0">
              <a:latin typeface="Calibri" panose="020F0502020204030204" pitchFamily="34" charset="0"/>
            </a:endParaRPr>
          </a:p>
          <a:p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Arial" panose="020B0604020202020204" pitchFamily="34" charset="0"/>
              </a:rPr>
              <a:t>•</a:t>
            </a:r>
            <a:r>
              <a:rPr lang="en-US" altLang="zh-CN" sz="3600" dirty="0">
                <a:latin typeface="Calibri" panose="020F0502020204030204" pitchFamily="34" charset="0"/>
              </a:rPr>
              <a:t>Example: in the </a:t>
            </a:r>
            <a:r>
              <a:rPr lang="en-US" altLang="zh-CN" sz="3600" dirty="0" err="1">
                <a:latin typeface="Calibri" panose="020F0502020204030204" pitchFamily="34" charset="0"/>
              </a:rPr>
              <a:t>cpp</a:t>
            </a:r>
            <a:r>
              <a:rPr lang="en-US" altLang="zh-CN" sz="3600" dirty="0">
                <a:latin typeface="Calibri" panose="020F0502020204030204" pitchFamily="34" charset="0"/>
              </a:rPr>
              <a:t> file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21993"/>
            <a:ext cx="7825382" cy="10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5648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494" y="307360"/>
            <a:ext cx="8686800" cy="94932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Try: Launch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265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55494" y="1256685"/>
            <a:ext cx="843130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Arial" panose="020B0604020202020204" pitchFamily="34" charset="0"/>
              </a:rPr>
              <a:t>•</a:t>
            </a:r>
            <a:r>
              <a:rPr lang="en-US" altLang="zh-CN" sz="3200" dirty="0">
                <a:latin typeface="Calibri" panose="020F0502020204030204" pitchFamily="34" charset="0"/>
              </a:rPr>
              <a:t>Use launch file to run two nodes with </a:t>
            </a:r>
            <a:r>
              <a:rPr lang="en-US" altLang="zh-CN" sz="3200" dirty="0" err="1">
                <a:latin typeface="Calibri" panose="020F0502020204030204" pitchFamily="34" charset="0"/>
              </a:rPr>
              <a:t>params</a:t>
            </a:r>
            <a:r>
              <a:rPr lang="en-US" altLang="zh-CN" sz="3200" dirty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</a:rPr>
              <a:t>–</a:t>
            </a:r>
            <a:r>
              <a:rPr lang="en-US" altLang="zh-CN" sz="2800" dirty="0">
                <a:latin typeface="Calibri" panose="020F0502020204030204" pitchFamily="34" charset="0"/>
              </a:rPr>
              <a:t>Run </a:t>
            </a:r>
            <a:r>
              <a:rPr lang="en-US" altLang="zh-CN" sz="2800" dirty="0" err="1">
                <a:latin typeface="Calibri" panose="020F0502020204030204" pitchFamily="34" charset="0"/>
              </a:rPr>
              <a:t>turtlesim</a:t>
            </a:r>
            <a:r>
              <a:rPr lang="en-US" altLang="zh-CN" sz="2800" dirty="0">
                <a:latin typeface="Calibri" panose="020F0502020204030204" pitchFamily="34" charset="0"/>
              </a:rPr>
              <a:t> and its velocity </a:t>
            </a:r>
            <a:r>
              <a:rPr lang="en-US" altLang="zh-CN" sz="2800" dirty="0" smtClean="0">
                <a:latin typeface="Calibri" panose="020F0502020204030204" pitchFamily="34" charset="0"/>
              </a:rPr>
              <a:t>control</a:t>
            </a:r>
          </a:p>
          <a:p>
            <a:pPr lvl="1"/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en-US" altLang="zh-CN" sz="3600" dirty="0">
                <a:latin typeface="Arial" panose="020B0604020202020204" pitchFamily="34" charset="0"/>
              </a:rPr>
              <a:t>•</a:t>
            </a:r>
            <a:r>
              <a:rPr lang="en-US" altLang="zh-CN" sz="3600" dirty="0">
                <a:latin typeface="Calibri" panose="020F0502020204030204" pitchFamily="34" charset="0"/>
              </a:rPr>
              <a:t>Solution: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3" y="3596650"/>
            <a:ext cx="8114841" cy="24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774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686800" cy="1143000"/>
          </a:xfrm>
          <a:ln/>
        </p:spPr>
        <p:txBody>
          <a:bodyPr>
            <a:normAutofit/>
          </a:bodyPr>
          <a:lstStyle/>
          <a:p>
            <a:r>
              <a:rPr lang="en-GB" altLang="zh-CN" dirty="0" smtClean="0"/>
              <a:t>Assignment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</a:t>
            </a:r>
            <a:br>
              <a:rPr lang="en-US" altLang="zh-CN" smtClean="0"/>
            </a:br>
            <a:r>
              <a:rPr lang="en-US" altLang="zh-CN" smtClean="0"/>
              <a:t>                            </a:t>
            </a:r>
            <a:endParaRPr lang="en-US" altLang="zh-CN" dirty="0" smtClean="0"/>
          </a:p>
          <a:p>
            <a:pPr>
              <a:buSzPct val="100000"/>
              <a:buBlip>
                <a:blip r:embed="rId2"/>
              </a:buBlip>
            </a:pP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smtClean="0"/>
              <a:t>       </a:t>
            </a:r>
            <a:endParaRPr lang="en-US" altLang="zh-CN" dirty="0" smtClean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                        </a:t>
            </a:r>
            <a:endParaRPr lang="en-US" altLang="zh-CN" dirty="0" smtClean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</a:t>
            </a:r>
            <a:endParaRPr lang="en-US" altLang="zh-CN" dirty="0" smtClean="0"/>
          </a:p>
          <a:p>
            <a:pPr>
              <a:buSzPct val="100000"/>
              <a:buChar char=" "/>
            </a:pPr>
            <a:r>
              <a:rPr lang="en-US" altLang="zh-CN" smtClean="0"/>
              <a:t>                                    </a:t>
            </a:r>
            <a:endParaRPr lang="en-US" altLang="zh-CN" dirty="0" smtClean="0"/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8838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686800" cy="1143000"/>
          </a:xfrm>
          <a:ln/>
        </p:spPr>
        <p:txBody>
          <a:bodyPr>
            <a:normAutofit/>
          </a:bodyPr>
          <a:lstStyle/>
          <a:p>
            <a:r>
              <a:rPr lang="en-GB" altLang="zh-CN" dirty="0" smtClean="0"/>
              <a:t>Assignment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Create a package that can read keyboard to control the turtle in the </a:t>
            </a:r>
            <a:r>
              <a:rPr lang="en-US" altLang="zh-CN" dirty="0" err="1" smtClean="0">
                <a:latin typeface="Constantia"/>
              </a:rPr>
              <a:t>turtlesim_node</a:t>
            </a:r>
            <a:r>
              <a:rPr lang="en-US" altLang="zh-CN" dirty="0" smtClean="0">
                <a:latin typeface="Constantia"/>
              </a:rPr>
              <a:t>. </a:t>
            </a:r>
          </a:p>
          <a:p>
            <a:pPr marL="0" lvl="0" indent="0">
              <a:buClr>
                <a:srgbClr val="0BD0D9"/>
              </a:buClr>
              <a:buSzPct val="100000"/>
              <a:buNone/>
            </a:pPr>
            <a:r>
              <a:rPr lang="en-US" altLang="zh-CN" dirty="0">
                <a:latin typeface="Constantia"/>
              </a:rPr>
              <a:t> </a:t>
            </a:r>
            <a:r>
              <a:rPr lang="en-US" altLang="zh-CN" dirty="0" smtClean="0">
                <a:latin typeface="Constantia"/>
              </a:rPr>
              <a:t>   Package name: </a:t>
            </a:r>
            <a:r>
              <a:rPr lang="en-US" altLang="zh-CN" b="1" dirty="0" err="1" smtClean="0">
                <a:latin typeface="Constantia"/>
              </a:rPr>
              <a:t>turtle_teleop_key</a:t>
            </a:r>
            <a:r>
              <a:rPr lang="en-US" altLang="zh-CN" dirty="0" smtClean="0">
                <a:latin typeface="Constantia"/>
              </a:rPr>
              <a:t>;</a:t>
            </a:r>
          </a:p>
          <a:p>
            <a:pPr marL="0" lvl="0" indent="0">
              <a:buClr>
                <a:srgbClr val="0BD0D9"/>
              </a:buClr>
              <a:buSzPct val="100000"/>
              <a:buNone/>
            </a:pPr>
            <a:r>
              <a:rPr lang="en-US" altLang="zh-CN" dirty="0">
                <a:latin typeface="Constantia"/>
              </a:rPr>
              <a:t> </a:t>
            </a:r>
            <a:r>
              <a:rPr lang="en-US" altLang="zh-CN" dirty="0" smtClean="0">
                <a:latin typeface="Constantia"/>
              </a:rPr>
              <a:t>   Node executable file name</a:t>
            </a:r>
            <a:r>
              <a:rPr lang="en-US" altLang="zh-CN" dirty="0"/>
              <a:t>: </a:t>
            </a:r>
            <a:r>
              <a:rPr lang="en-US" altLang="zh-CN" b="1" dirty="0" err="1" smtClean="0"/>
              <a:t>turtle_teleop_key_node</a:t>
            </a:r>
            <a:r>
              <a:rPr lang="en-US" altLang="zh-CN" dirty="0" smtClean="0"/>
              <a:t>;</a:t>
            </a:r>
            <a:endParaRPr lang="en-US" altLang="zh-CN" dirty="0" smtClean="0">
              <a:latin typeface="Constantia"/>
            </a:endParaRPr>
          </a:p>
          <a:p>
            <a:pPr>
              <a:buSzPct val="100000"/>
              <a:buBlip>
                <a:blip r:embed="rId2"/>
              </a:buBlip>
            </a:pPr>
            <a:endParaRPr lang="en-US" altLang="zh-CN" dirty="0"/>
          </a:p>
          <a:p>
            <a:pPr>
              <a:buSzPct val="100000"/>
              <a:buChar char=" "/>
            </a:pPr>
            <a:r>
              <a:rPr lang="en-US" altLang="zh-CN" dirty="0" smtClean="0"/>
              <a:t>       </a:t>
            </a:r>
          </a:p>
          <a:p>
            <a:pPr>
              <a:buSzPct val="100000"/>
              <a:buChar char=" "/>
            </a:pPr>
            <a:r>
              <a:rPr lang="en-US" altLang="zh-CN" dirty="0" smtClean="0"/>
              <a:t>                                                            </a:t>
            </a:r>
          </a:p>
          <a:p>
            <a:pPr>
              <a:buSzPct val="100000"/>
              <a:buChar char=" "/>
            </a:pPr>
            <a:r>
              <a:rPr lang="en-US" altLang="zh-CN" dirty="0" smtClean="0"/>
              <a:t>                                    </a:t>
            </a:r>
          </a:p>
          <a:p>
            <a:pPr>
              <a:buSzPct val="100000"/>
              <a:buChar char=" "/>
            </a:pPr>
            <a:r>
              <a:rPr lang="en-US" altLang="zh-CN" dirty="0" smtClean="0"/>
              <a:t>                                    </a:t>
            </a:r>
          </a:p>
          <a:p>
            <a:pPr marL="0" indent="0">
              <a:buSzPct val="10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99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descr=" 3686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686800" cy="1143000"/>
          </a:xfrm>
          <a:ln/>
        </p:spPr>
        <p:txBody>
          <a:bodyPr>
            <a:normAutofit/>
          </a:bodyPr>
          <a:lstStyle/>
          <a:p>
            <a:r>
              <a:rPr lang="en-GB" altLang="zh-CN" dirty="0" smtClean="0"/>
              <a:t>Assignment</a:t>
            </a:r>
            <a:endParaRPr lang="en-US" altLang="zh-CN" dirty="0"/>
          </a:p>
        </p:txBody>
      </p:sp>
      <p:sp>
        <p:nvSpPr>
          <p:cNvPr id="36867" name="Content Placeholder 4" descr=" 36867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346200"/>
            <a:ext cx="8686800" cy="5359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/>
              <a:t>Create a package that can read keyboard to control the turtle in the </a:t>
            </a:r>
            <a:r>
              <a:rPr lang="en-US" altLang="zh-CN" dirty="0" err="1"/>
              <a:t>turtlesim_node</a:t>
            </a:r>
            <a:r>
              <a:rPr lang="en-US" altLang="zh-CN" dirty="0"/>
              <a:t>. </a:t>
            </a:r>
          </a:p>
          <a:p>
            <a:pPr marL="0" lvl="0" indent="0">
              <a:buClr>
                <a:srgbClr val="0BD0D9"/>
              </a:buClr>
              <a:buSzPct val="100000"/>
              <a:buNone/>
            </a:pPr>
            <a:r>
              <a:rPr lang="en-US" altLang="zh-CN" dirty="0"/>
              <a:t>    Package name: </a:t>
            </a:r>
            <a:r>
              <a:rPr lang="en-US" altLang="zh-CN" b="1" dirty="0" err="1"/>
              <a:t>turtle_teleop_key</a:t>
            </a:r>
            <a:r>
              <a:rPr lang="en-US" altLang="zh-CN" dirty="0"/>
              <a:t>;</a:t>
            </a:r>
          </a:p>
          <a:p>
            <a:pPr marL="0" lvl="0" indent="0">
              <a:buClr>
                <a:srgbClr val="0BD0D9"/>
              </a:buClr>
              <a:buSzPct val="100000"/>
              <a:buNone/>
            </a:pPr>
            <a:r>
              <a:rPr lang="en-US" altLang="zh-CN" dirty="0"/>
              <a:t>    Node executable file name: </a:t>
            </a:r>
            <a:r>
              <a:rPr lang="en-US" altLang="zh-CN" b="1" dirty="0" err="1"/>
              <a:t>turtle_teleop_key_node</a:t>
            </a:r>
            <a:r>
              <a:rPr lang="en-US" altLang="zh-CN" dirty="0"/>
              <a:t>;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US" altLang="zh-CN" dirty="0" smtClean="0">
                <a:latin typeface="Constantia"/>
              </a:rPr>
              <a:t>Hints: </a:t>
            </a:r>
          </a:p>
          <a:p>
            <a:pPr>
              <a:buSzPct val="100000"/>
              <a:buNone/>
            </a:pPr>
            <a:r>
              <a:rPr lang="en-US" altLang="zh-CN" dirty="0" smtClean="0">
                <a:latin typeface="Constantia"/>
              </a:rPr>
              <a:t>    </a:t>
            </a:r>
            <a:r>
              <a:rPr lang="en-US" altLang="zh-CN" dirty="0" err="1" smtClean="0">
                <a:latin typeface="Constantia"/>
              </a:rPr>
              <a:t>turtlesim_node</a:t>
            </a:r>
            <a:r>
              <a:rPr lang="en-US" altLang="zh-CN" dirty="0" smtClean="0">
                <a:latin typeface="Constantia"/>
              </a:rPr>
              <a:t> subscribe a topic called /turtle1/</a:t>
            </a:r>
            <a:r>
              <a:rPr lang="en-US" altLang="zh-CN" dirty="0" err="1" smtClean="0">
                <a:latin typeface="Constantia"/>
              </a:rPr>
              <a:t>cmd_vel</a:t>
            </a:r>
            <a:r>
              <a:rPr lang="en-US" altLang="zh-CN" dirty="0" smtClean="0">
                <a:latin typeface="Constantia"/>
              </a:rPr>
              <a:t>.</a:t>
            </a:r>
          </a:p>
          <a:p>
            <a:pPr>
              <a:buSzPct val="100000"/>
              <a:buNone/>
            </a:pPr>
            <a:r>
              <a:rPr lang="en-US" altLang="zh-CN" dirty="0" smtClean="0">
                <a:latin typeface="Constantia"/>
              </a:rPr>
              <a:t>    what is the type of this topic? </a:t>
            </a:r>
          </a:p>
          <a:p>
            <a:pPr>
              <a:buSzPct val="100000"/>
              <a:buNone/>
            </a:pPr>
            <a:r>
              <a:rPr lang="en-US" altLang="zh-CN" dirty="0" smtClean="0">
                <a:latin typeface="Constantia"/>
              </a:rPr>
              <a:t>    (</a:t>
            </a:r>
            <a:r>
              <a:rPr lang="en-US" altLang="zh-CN" dirty="0" err="1" smtClean="0">
                <a:latin typeface="Constantia"/>
              </a:rPr>
              <a:t>rostopic</a:t>
            </a:r>
            <a:r>
              <a:rPr lang="en-US" altLang="zh-CN" dirty="0" smtClean="0">
                <a:latin typeface="Constantia"/>
              </a:rPr>
              <a:t> type /turtle1/</a:t>
            </a:r>
            <a:r>
              <a:rPr lang="en-US" altLang="zh-CN" dirty="0" err="1" smtClean="0">
                <a:latin typeface="Constantia"/>
              </a:rPr>
              <a:t>cmd_vel</a:t>
            </a:r>
            <a:r>
              <a:rPr lang="en-US" altLang="zh-CN" dirty="0" smtClean="0">
                <a:latin typeface="Constantia"/>
              </a:rPr>
              <a:t>)  and</a:t>
            </a:r>
          </a:p>
          <a:p>
            <a:pPr>
              <a:buSzPct val="100000"/>
              <a:buNone/>
            </a:pPr>
            <a:r>
              <a:rPr lang="en-US" altLang="zh-CN" dirty="0">
                <a:latin typeface="Constantia"/>
              </a:rPr>
              <a:t> </a:t>
            </a:r>
            <a:r>
              <a:rPr lang="en-US" altLang="zh-CN" dirty="0" smtClean="0">
                <a:latin typeface="Constantia"/>
              </a:rPr>
              <a:t>   (</a:t>
            </a:r>
            <a:r>
              <a:rPr lang="en-US" altLang="zh-CN" dirty="0" err="1" smtClean="0">
                <a:latin typeface="Constantia"/>
              </a:rPr>
              <a:t>rosmsg</a:t>
            </a:r>
            <a:r>
              <a:rPr lang="en-US" altLang="zh-CN" dirty="0" smtClean="0">
                <a:latin typeface="Constantia"/>
              </a:rPr>
              <a:t> show </a:t>
            </a:r>
            <a:r>
              <a:rPr lang="en-US" altLang="zh-CN" dirty="0" err="1" smtClean="0">
                <a:latin typeface="Constantia"/>
              </a:rPr>
              <a:t>geometry_msgs</a:t>
            </a:r>
            <a:r>
              <a:rPr lang="en-US" altLang="zh-CN" dirty="0" smtClean="0">
                <a:latin typeface="Constantia"/>
              </a:rPr>
              <a:t>/Twist)</a:t>
            </a:r>
          </a:p>
          <a:p>
            <a:pPr>
              <a:buSzPct val="100000"/>
              <a:buNone/>
            </a:pPr>
            <a:r>
              <a:rPr lang="en-US" altLang="zh-CN" dirty="0" smtClean="0"/>
              <a:t>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658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8686800" cy="949325"/>
          </a:xfrm>
        </p:spPr>
        <p:txBody>
          <a:bodyPr/>
          <a:lstStyle/>
          <a:p>
            <a:r>
              <a:rPr lang="en-US" altLang="zh-CN" dirty="0" smtClean="0"/>
              <a:t>Reference and Code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269</a:t>
            </a:fld>
            <a:endParaRPr 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" y="990600"/>
            <a:ext cx="8915400" cy="6219185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/>
              <a:t>Books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/>
              <a:t>ROS By Example </a:t>
            </a:r>
            <a:r>
              <a:rPr lang="en-US" altLang="zh-CN" sz="2800" dirty="0"/>
              <a:t>for Hydro </a:t>
            </a:r>
            <a:r>
              <a:rPr lang="en-US" altLang="zh-CN" sz="2800" dirty="0" smtClean="0"/>
              <a:t>Volume 1</a:t>
            </a:r>
          </a:p>
          <a:p>
            <a:r>
              <a:rPr lang="en-US" altLang="zh-CN" sz="2800" dirty="0" smtClean="0"/>
              <a:t>       (</a:t>
            </a:r>
            <a:r>
              <a:rPr lang="en-US" altLang="zh-CN" sz="2800" dirty="0">
                <a:hlinkClick r:id="rId2"/>
              </a:rPr>
              <a:t>http://</a:t>
            </a:r>
            <a:r>
              <a:rPr lang="en-US" altLang="zh-CN" sz="2800" dirty="0" smtClean="0">
                <a:hlinkClick r:id="rId2"/>
              </a:rPr>
              <a:t>yunpan.cn/cwbkvHTRcifF7</a:t>
            </a:r>
            <a:r>
              <a:rPr lang="en-US" altLang="zh-CN" sz="2800" dirty="0" smtClean="0"/>
              <a:t>  Password:b936</a:t>
            </a:r>
            <a:r>
              <a:rPr lang="en-US" altLang="zh-CN" sz="2800" dirty="0"/>
              <a:t>)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ROS basic;  Navigation; Speech Recognition; Vision;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…… </a:t>
            </a:r>
          </a:p>
          <a:p>
            <a:pPr marL="514350" indent="-514350">
              <a:buAutoNum type="arabicPeriod" startAt="2"/>
            </a:pPr>
            <a:r>
              <a:rPr lang="en-US" altLang="zh-CN" sz="2800" dirty="0" smtClean="0"/>
              <a:t>ROS By Example for Hydro Volume 2</a:t>
            </a:r>
          </a:p>
          <a:p>
            <a:r>
              <a:rPr lang="en-US" altLang="zh-CN" sz="2800" dirty="0" smtClean="0"/>
              <a:t>       (</a:t>
            </a:r>
            <a:r>
              <a:rPr lang="en-US" altLang="zh-CN" sz="2800" dirty="0">
                <a:hlinkClick r:id="rId3"/>
              </a:rPr>
              <a:t>http://</a:t>
            </a:r>
            <a:r>
              <a:rPr lang="en-US" altLang="zh-CN" sz="2800" dirty="0" smtClean="0">
                <a:hlinkClick r:id="rId3"/>
              </a:rPr>
              <a:t>yunpan.cn/cwbkpDVuVk3mG</a:t>
            </a:r>
            <a:r>
              <a:rPr lang="en-US" altLang="zh-CN" sz="2800" dirty="0" smtClean="0"/>
              <a:t>  Password:d23a</a:t>
            </a:r>
            <a:r>
              <a:rPr lang="en-US" altLang="zh-CN" sz="2800" dirty="0"/>
              <a:t>) </a:t>
            </a:r>
            <a:endParaRPr lang="en-US" altLang="zh-CN" sz="2800" dirty="0" smtClean="0"/>
          </a:p>
          <a:p>
            <a:r>
              <a:rPr lang="en-US" altLang="zh-CN" sz="2800" dirty="0" smtClean="0"/>
              <a:t>        Robot Model Creation; Dynamic Parameters; 3D Tracking;</a:t>
            </a:r>
          </a:p>
          <a:p>
            <a:r>
              <a:rPr lang="en-US" altLang="zh-CN" sz="2800" dirty="0" smtClean="0"/>
              <a:t>        3D Simulation; </a:t>
            </a:r>
            <a:r>
              <a:rPr lang="en-US" altLang="zh-CN" sz="2800" dirty="0" err="1" smtClean="0"/>
              <a:t>MoveIt</a:t>
            </a:r>
            <a:r>
              <a:rPr lang="en-US" altLang="zh-CN" sz="2800" dirty="0" smtClean="0"/>
              <a:t>!;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……</a:t>
            </a:r>
          </a:p>
          <a:p>
            <a:r>
              <a:rPr lang="en-US" altLang="zh-CN" sz="2800" b="1" dirty="0" smtClean="0"/>
              <a:t>Code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</a:t>
            </a:r>
            <a:r>
              <a:rPr lang="en-US" altLang="zh-CN" sz="2800" dirty="0">
                <a:hlinkClick r:id="rId4"/>
              </a:rPr>
              <a:t>https://</a:t>
            </a:r>
            <a:r>
              <a:rPr lang="en-US" altLang="zh-CN" sz="2800" dirty="0" smtClean="0">
                <a:hlinkClick r:id="rId4"/>
              </a:rPr>
              <a:t>github.com/pirobot/rbx1/tree/indigo-devel</a:t>
            </a:r>
            <a:r>
              <a:rPr lang="en-US" altLang="zh-CN" sz="2800" dirty="0" smtClean="0"/>
              <a:t> 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</a:t>
            </a:r>
            <a:r>
              <a:rPr lang="en-US" altLang="zh-CN" sz="2800" dirty="0" smtClean="0">
                <a:hlinkClick r:id="rId5"/>
              </a:rPr>
              <a:t>https</a:t>
            </a:r>
            <a:r>
              <a:rPr lang="en-US" altLang="zh-CN" sz="2800" dirty="0">
                <a:hlinkClick r:id="rId5"/>
              </a:rPr>
              <a:t>://</a:t>
            </a:r>
            <a:r>
              <a:rPr lang="en-US" altLang="zh-CN" sz="2800" dirty="0" smtClean="0">
                <a:hlinkClick r:id="rId5"/>
              </a:rPr>
              <a:t>github.com/pirobot/rbx2/tree/indigo-devel</a:t>
            </a:r>
            <a:r>
              <a:rPr lang="en-US" altLang="zh-CN" sz="2800" dirty="0" smtClean="0"/>
              <a:t> 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479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>
              <a:buChar char=" "/>
            </a:pPr>
            <a:r>
              <a:rPr lang="en-GB" sz="2400" smtClean="0"/>
              <a:t>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001000" cy="949325"/>
          </a:xfrm>
        </p:spPr>
        <p:txBody>
          <a:bodyPr/>
          <a:lstStyle/>
          <a:p>
            <a:r>
              <a:rPr lang="en-US" altLang="zh-CN" dirty="0" smtClean="0"/>
              <a:t>Other Materials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270</a:t>
            </a:fld>
            <a:endParaRPr 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1023" y="1752600"/>
            <a:ext cx="8673353" cy="2942585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/>
              <a:t>1. ROS Cheat Sheets</a:t>
            </a:r>
          </a:p>
          <a:p>
            <a:r>
              <a:rPr lang="en-US" altLang="zh-CN" sz="2800" b="1" dirty="0">
                <a:hlinkClick r:id="rId2"/>
              </a:rPr>
              <a:t>http://</a:t>
            </a:r>
            <a:r>
              <a:rPr lang="en-US" altLang="zh-CN" sz="2800" b="1" dirty="0" smtClean="0">
                <a:hlinkClick r:id="rId2"/>
              </a:rPr>
              <a:t>yunpan.cn/cwUDTFWgemTW5</a:t>
            </a:r>
            <a:r>
              <a:rPr lang="en-US" altLang="zh-CN" sz="2800" b="1" dirty="0" smtClean="0"/>
              <a:t>  Password: b775</a:t>
            </a:r>
          </a:p>
          <a:p>
            <a:endParaRPr lang="en-US" altLang="zh-CN" sz="2800" b="1" dirty="0"/>
          </a:p>
          <a:p>
            <a:r>
              <a:rPr lang="en-US" altLang="zh-CN" sz="2800" b="1" dirty="0" smtClean="0"/>
              <a:t> </a:t>
            </a:r>
          </a:p>
          <a:p>
            <a:r>
              <a:rPr lang="en-US" altLang="zh-CN" sz="2800" b="1" dirty="0" smtClean="0"/>
              <a:t>2. Linux Command Reference:</a:t>
            </a:r>
          </a:p>
          <a:p>
            <a:r>
              <a:rPr lang="en-US" altLang="zh-CN" sz="2800" b="1" dirty="0">
                <a:hlinkClick r:id="rId3"/>
              </a:rPr>
              <a:t>http://yunpan.cn/cwUzgtkk84NyB</a:t>
            </a:r>
            <a:r>
              <a:rPr lang="en-US" altLang="zh-CN" sz="2800" b="1" dirty="0"/>
              <a:t>   Password: 514b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170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895600"/>
            <a:ext cx="45342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you!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3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Realistic simulation of rigid body physics/dynamics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Introduction to ROS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GB" sz="2800" dirty="0"/>
              <a:t>What is ROS</a:t>
            </a:r>
            <a:r>
              <a:rPr lang="en-GB" sz="2800" dirty="0" smtClean="0"/>
              <a:t>?</a:t>
            </a:r>
          </a:p>
          <a:p>
            <a:endParaRPr lang="en-GB" sz="2800" dirty="0"/>
          </a:p>
          <a:p>
            <a:pPr>
              <a:buBlip>
                <a:blip r:embed="rId2"/>
              </a:buBlip>
            </a:pPr>
            <a:r>
              <a:rPr lang="en-GB" sz="2800" dirty="0"/>
              <a:t>Getting </a:t>
            </a:r>
            <a:r>
              <a:rPr lang="en-GB" sz="2800" dirty="0" smtClean="0"/>
              <a:t>started</a:t>
            </a:r>
          </a:p>
          <a:p>
            <a:endParaRPr lang="en-GB" sz="2800" dirty="0" smtClean="0"/>
          </a:p>
          <a:p>
            <a:pPr>
              <a:buSzPct val="100000"/>
              <a:buBlip>
                <a:blip r:embed="rId2"/>
              </a:buBlip>
            </a:pPr>
            <a:r>
              <a:rPr lang="en-GB" sz="2800" dirty="0"/>
              <a:t>ROS </a:t>
            </a:r>
            <a:r>
              <a:rPr lang="en-GB" sz="2800" dirty="0" smtClean="0"/>
              <a:t>file system</a:t>
            </a:r>
          </a:p>
          <a:p>
            <a:pPr>
              <a:buBlip>
                <a:blip r:embed="rId2"/>
              </a:buBlip>
            </a:pPr>
            <a:endParaRPr lang="en-GB" sz="2800" dirty="0"/>
          </a:p>
          <a:p>
            <a:pPr>
              <a:buSzPct val="100000"/>
              <a:buBlip>
                <a:blip r:embed="rId2"/>
              </a:buBlip>
            </a:pPr>
            <a:r>
              <a:rPr lang="en-GB" sz="2800" dirty="0"/>
              <a:t>ROS graph </a:t>
            </a:r>
            <a:r>
              <a:rPr lang="en-GB" sz="2800" dirty="0" smtClean="0"/>
              <a:t>concepts</a:t>
            </a:r>
          </a:p>
          <a:p>
            <a:pPr>
              <a:buSzPct val="100000"/>
              <a:buBlip>
                <a:blip r:embed="rId2"/>
              </a:buBlip>
            </a:pPr>
            <a:endParaRPr lang="en-GB" sz="2800" dirty="0"/>
          </a:p>
          <a:p>
            <a:pPr>
              <a:buSzPct val="100000"/>
              <a:buBlip>
                <a:blip r:embed="rId2"/>
              </a:buBlip>
            </a:pPr>
            <a:r>
              <a:rPr lang="en-GB" sz="2800" dirty="0" smtClean="0"/>
              <a:t>Learning by practice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Realistic simulation of rigid body physics/dynamics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Models for complex robots, actuators and sensors (cameras, IMU)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Realistic simulation of rigid body physics/dynamics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Models for complex robots, actuators and sensors (cameras, IMU)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Support provided in part by Open Source Robotics Foundation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Realistic simulation of rigid body physics/dynamics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Models for complex robots, actuators and sensors (cameras, IMU)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Support provided in part by Open Source Robotics Foundation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Chosen as the simulator for DARPA (Defense Advanced Research Projects Agency)'s Robot Challenge</a:t>
            </a:r>
          </a:p>
          <a:p>
            <a:pPr>
              <a:buChar char=" "/>
            </a:pPr>
            <a:r>
              <a:rPr lang="en-GB" sz="2400" smtClean="0"/>
              <a:t>                   </a:t>
            </a: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/>
          <a:lstStyle/>
          <a:p>
            <a:r>
              <a:rPr lang="en-GB" dirty="0"/>
              <a:t>Simulators </a:t>
            </a:r>
            <a:r>
              <a:rPr lang="en-GB" dirty="0" smtClean="0"/>
              <a:t>- </a:t>
            </a:r>
            <a:r>
              <a:rPr lang="en-GB" dirty="0"/>
              <a:t>Gazebo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0" y="1447800"/>
            <a:ext cx="92964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Gazebo is a 3D simulator of multiple robots in realistic environments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Realistic simulation of rigid body physics/dynamics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Models for complex robots, actuators and sensors (cameras, IMU)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Support provided in part by Open Source Robotics Foundation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Chosen as the simulator for DARPA (Defense Advanced Research Projects Agency)'s Robot Challenge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Open source project</a:t>
            </a:r>
          </a:p>
          <a:p>
            <a:pPr>
              <a:buChar char=" "/>
            </a:pPr>
            <a:endParaRPr lang="en-GB" sz="24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22221"/>
            <a:ext cx="5605462" cy="1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9144000" cy="932688"/>
          </a:xfrm>
        </p:spPr>
        <p:txBody>
          <a:bodyPr>
            <a:normAutofit/>
          </a:bodyPr>
          <a:lstStyle/>
          <a:p>
            <a:r>
              <a:rPr lang="en-GB" dirty="0"/>
              <a:t>Installation </a:t>
            </a:r>
            <a:r>
              <a:rPr lang="en-GB" dirty="0" smtClean="0"/>
              <a:t>- </a:t>
            </a:r>
            <a:r>
              <a:rPr lang="en-GB" sz="2800" dirty="0"/>
              <a:t>ROS </a:t>
            </a:r>
            <a:r>
              <a:rPr lang="en-GB" sz="2800" dirty="0" smtClean="0"/>
              <a:t>(Indigo) </a:t>
            </a:r>
            <a:r>
              <a:rPr lang="en-GB" sz="2800" dirty="0"/>
              <a:t>on Ubuntu 14.04 (Trusty 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GB" dirty="0"/>
              <a:t>Setup </a:t>
            </a:r>
            <a:r>
              <a:rPr lang="en-GB" dirty="0" err="1"/>
              <a:t>sources.list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sz="1200" dirty="0" smtClean="0"/>
          </a:p>
          <a:p>
            <a:pPr>
              <a:buBlip>
                <a:blip r:embed="rId2"/>
              </a:buBlip>
            </a:pPr>
            <a:r>
              <a:rPr lang="en-GB" dirty="0"/>
              <a:t>Setup keys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200" dirty="0"/>
          </a:p>
          <a:p>
            <a:pPr>
              <a:buBlip>
                <a:blip r:embed="rId2"/>
              </a:buBlip>
            </a:pPr>
            <a:r>
              <a:rPr lang="en-GB" dirty="0"/>
              <a:t>Install ROS Desktop-Full, and standalone </a:t>
            </a:r>
            <a:r>
              <a:rPr lang="en-GB" dirty="0" smtClean="0"/>
              <a:t>tools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Blip>
                <a:blip r:embed="rId2"/>
              </a:buBlip>
            </a:pPr>
            <a:r>
              <a:rPr lang="en-GB" dirty="0" smtClean="0"/>
              <a:t>Setup </a:t>
            </a:r>
            <a:r>
              <a:rPr lang="en-GB" dirty="0"/>
              <a:t>environment (shell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Rectangle 8"/>
          <p:cNvSpPr>
            <a:spLocks/>
          </p:cNvSpPr>
          <p:nvPr/>
        </p:nvSpPr>
        <p:spPr bwMode="auto">
          <a:xfrm>
            <a:off x="830062" y="2362200"/>
            <a:ext cx="7696200" cy="27699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smtClean="0"/>
              <a:t>$ </a:t>
            </a:r>
            <a:r>
              <a:rPr lang="en-GB" sz="1100" dirty="0" err="1" smtClean="0"/>
              <a:t>sudo</a:t>
            </a:r>
            <a:r>
              <a:rPr lang="en-GB" sz="1100" dirty="0" smtClean="0"/>
              <a:t> </a:t>
            </a:r>
            <a:r>
              <a:rPr lang="en-GB" sz="1100" dirty="0" err="1"/>
              <a:t>sh</a:t>
            </a:r>
            <a:r>
              <a:rPr lang="en-GB" sz="1100" dirty="0"/>
              <a:t> -c 'echo "deb http://packages.ros.org/ros/ubuntu $(</a:t>
            </a:r>
            <a:r>
              <a:rPr lang="en-GB" sz="1100" dirty="0" err="1"/>
              <a:t>lsb_release</a:t>
            </a:r>
            <a:r>
              <a:rPr lang="en-GB" sz="1100" dirty="0"/>
              <a:t> -</a:t>
            </a:r>
            <a:r>
              <a:rPr lang="en-GB" sz="1100" dirty="0" err="1"/>
              <a:t>sc</a:t>
            </a:r>
            <a:r>
              <a:rPr lang="en-GB" sz="1100" dirty="0"/>
              <a:t>) main" &gt; /</a:t>
            </a:r>
            <a:r>
              <a:rPr lang="en-GB" sz="1100" dirty="0" err="1"/>
              <a:t>etc</a:t>
            </a:r>
            <a:r>
              <a:rPr lang="en-GB" sz="1100" dirty="0"/>
              <a:t>/apt/</a:t>
            </a:r>
            <a:r>
              <a:rPr lang="en-GB" sz="1100" dirty="0" err="1"/>
              <a:t>sources.list.d</a:t>
            </a:r>
            <a:r>
              <a:rPr lang="en-GB" sz="1100" dirty="0"/>
              <a:t>/</a:t>
            </a:r>
            <a:r>
              <a:rPr lang="en-GB" sz="1100" dirty="0" err="1"/>
              <a:t>ros-latest.list</a:t>
            </a:r>
            <a:r>
              <a:rPr lang="en-GB" sz="1100" dirty="0"/>
              <a:t>'</a:t>
            </a:r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830062" y="3075801"/>
            <a:ext cx="7696200" cy="27699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smtClean="0"/>
              <a:t>$ </a:t>
            </a:r>
            <a:r>
              <a:rPr lang="en-GB" sz="1200" dirty="0" err="1" smtClean="0"/>
              <a:t>sudo</a:t>
            </a:r>
            <a:r>
              <a:rPr lang="en-GB" sz="1200" dirty="0" smtClean="0"/>
              <a:t> </a:t>
            </a:r>
            <a:r>
              <a:rPr lang="en-GB" sz="1200" dirty="0"/>
              <a:t>apt-key </a:t>
            </a:r>
            <a:r>
              <a:rPr lang="en-GB" sz="1200" dirty="0" err="1"/>
              <a:t>adv</a:t>
            </a:r>
            <a:r>
              <a:rPr lang="en-GB" sz="1200" dirty="0"/>
              <a:t> --</a:t>
            </a:r>
            <a:r>
              <a:rPr lang="en-GB" sz="1200" dirty="0" err="1"/>
              <a:t>keyserver</a:t>
            </a:r>
            <a:r>
              <a:rPr lang="en-GB" sz="1200" dirty="0"/>
              <a:t> hkp://pool.sks-keyservers.net --</a:t>
            </a:r>
            <a:r>
              <a:rPr lang="en-GB" sz="1200" dirty="0" err="1"/>
              <a:t>recv</a:t>
            </a:r>
            <a:r>
              <a:rPr lang="en-GB" sz="1200" dirty="0"/>
              <a:t>-key 0xB01FA116 </a:t>
            </a:r>
          </a:p>
        </p:txBody>
      </p:sp>
      <p:sp>
        <p:nvSpPr>
          <p:cNvPr id="6" name="Rectangle 8"/>
          <p:cNvSpPr>
            <a:spLocks/>
          </p:cNvSpPr>
          <p:nvPr/>
        </p:nvSpPr>
        <p:spPr bwMode="auto">
          <a:xfrm>
            <a:off x="844118" y="3810000"/>
            <a:ext cx="7239000" cy="830997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smtClean="0"/>
              <a:t>$ </a:t>
            </a:r>
            <a:r>
              <a:rPr lang="en-GB" sz="1200" dirty="0" err="1" smtClean="0"/>
              <a:t>sudo</a:t>
            </a:r>
            <a:r>
              <a:rPr lang="en-GB" sz="1200" dirty="0" smtClean="0"/>
              <a:t> </a:t>
            </a:r>
            <a:r>
              <a:rPr lang="en-GB" sz="1200" dirty="0"/>
              <a:t>apt-get update</a:t>
            </a:r>
          </a:p>
          <a:p>
            <a:r>
              <a:rPr lang="en-GB" sz="1200" dirty="0" smtClean="0"/>
              <a:t>$ </a:t>
            </a:r>
            <a:r>
              <a:rPr lang="en-GB" sz="1200" dirty="0" err="1" smtClean="0"/>
              <a:t>sudo</a:t>
            </a:r>
            <a:r>
              <a:rPr lang="en-GB" sz="1200" dirty="0" smtClean="0"/>
              <a:t> </a:t>
            </a:r>
            <a:r>
              <a:rPr lang="en-GB" sz="1200" dirty="0"/>
              <a:t>apt-get install </a:t>
            </a:r>
            <a:r>
              <a:rPr lang="en-GB" sz="1200" dirty="0" err="1" smtClean="0"/>
              <a:t>ros</a:t>
            </a:r>
            <a:r>
              <a:rPr lang="en-GB" sz="1200" dirty="0" smtClean="0"/>
              <a:t>-indigo-desktop-full</a:t>
            </a:r>
            <a:endParaRPr lang="en-GB" sz="1200" dirty="0"/>
          </a:p>
          <a:p>
            <a:r>
              <a:rPr lang="en-GB" sz="1200" dirty="0" smtClean="0"/>
              <a:t>$ </a:t>
            </a:r>
            <a:r>
              <a:rPr lang="en-GB" sz="1200" dirty="0" err="1" smtClean="0"/>
              <a:t>sudo</a:t>
            </a:r>
            <a:r>
              <a:rPr lang="en-GB" sz="1200" dirty="0" smtClean="0"/>
              <a:t> </a:t>
            </a:r>
            <a:r>
              <a:rPr lang="en-GB" sz="1200" dirty="0" err="1"/>
              <a:t>rosdep</a:t>
            </a:r>
            <a:r>
              <a:rPr lang="en-GB" sz="1200" dirty="0"/>
              <a:t> </a:t>
            </a:r>
            <a:r>
              <a:rPr lang="en-GB" sz="1200" dirty="0" err="1"/>
              <a:t>init</a:t>
            </a:r>
            <a:endParaRPr lang="en-GB" sz="1200" dirty="0"/>
          </a:p>
          <a:p>
            <a:r>
              <a:rPr lang="en-GB" sz="1200" dirty="0" smtClean="0"/>
              <a:t>$ </a:t>
            </a:r>
            <a:r>
              <a:rPr lang="en-GB" sz="1200" dirty="0" err="1" smtClean="0"/>
              <a:t>rosdep</a:t>
            </a:r>
            <a:r>
              <a:rPr lang="en-GB" sz="1200" dirty="0" smtClean="0"/>
              <a:t> </a:t>
            </a:r>
            <a:r>
              <a:rPr lang="en-GB" sz="1200" dirty="0"/>
              <a:t>update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830062" y="5253335"/>
            <a:ext cx="7170938" cy="46166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 smtClean="0"/>
              <a:t>$ </a:t>
            </a:r>
            <a:r>
              <a:rPr lang="en-GB" sz="1200" dirty="0"/>
              <a:t>echo \source /</a:t>
            </a:r>
            <a:r>
              <a:rPr lang="en-GB" sz="1200" dirty="0" smtClean="0"/>
              <a:t>opt/</a:t>
            </a:r>
            <a:r>
              <a:rPr lang="en-GB" sz="1200" dirty="0" err="1" smtClean="0"/>
              <a:t>ros</a:t>
            </a:r>
            <a:r>
              <a:rPr lang="en-GB" sz="1200" dirty="0" smtClean="0"/>
              <a:t>/indigo/</a:t>
            </a:r>
            <a:r>
              <a:rPr lang="en-GB" sz="1200" dirty="0" err="1" smtClean="0"/>
              <a:t>setup.bash</a:t>
            </a:r>
            <a:r>
              <a:rPr lang="en-GB" sz="1200" dirty="0"/>
              <a:t>" &gt;&gt; /.</a:t>
            </a:r>
            <a:r>
              <a:rPr lang="en-GB" sz="1200" dirty="0" err="1"/>
              <a:t>bashrc</a:t>
            </a:r>
            <a:endParaRPr lang="en-GB" sz="1200" dirty="0"/>
          </a:p>
          <a:p>
            <a:r>
              <a:rPr lang="en-GB" sz="1200" dirty="0" smtClean="0"/>
              <a:t>$. </a:t>
            </a:r>
            <a:r>
              <a:rPr lang="en-GB" sz="1200" dirty="0"/>
              <a:t>/.</a:t>
            </a:r>
            <a:r>
              <a:rPr lang="en-GB" sz="1200" dirty="0" err="1"/>
              <a:t>bashrc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926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8763000" cy="685800"/>
          </a:xfrm>
        </p:spPr>
        <p:txBody>
          <a:bodyPr>
            <a:noAutofit/>
          </a:bodyPr>
          <a:lstStyle/>
          <a:p>
            <a:r>
              <a:rPr lang="en-GB" sz="3600" dirty="0"/>
              <a:t>Setting up ROS environment for the new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38912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GB" sz="1800" dirty="0"/>
              <a:t>Type in the following </a:t>
            </a:r>
            <a:r>
              <a:rPr lang="en-GB" sz="1800" dirty="0" smtClean="0"/>
              <a:t>commands</a:t>
            </a:r>
          </a:p>
          <a:p>
            <a:pPr marL="0" indent="0">
              <a:buFont typeface="Wingdings 2"/>
              <a:buNone/>
            </a:pPr>
            <a:r>
              <a:rPr lang="en-GB" sz="1800" dirty="0" smtClean="0"/>
              <a:t>     Remember </a:t>
            </a:r>
            <a:r>
              <a:rPr lang="en-GB" sz="1800" dirty="0"/>
              <a:t>that spaces are necessary, and </a:t>
            </a:r>
            <a:r>
              <a:rPr lang="en-GB" sz="1800" dirty="0" smtClean="0"/>
              <a:t>Linux </a:t>
            </a:r>
            <a:r>
              <a:rPr lang="en-GB" sz="1800" dirty="0"/>
              <a:t>is case sensitive!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endParaRPr lang="en-GB" sz="2900" dirty="0"/>
          </a:p>
        </p:txBody>
      </p:sp>
      <p:sp>
        <p:nvSpPr>
          <p:cNvPr id="4" name="Rectangle 8"/>
          <p:cNvSpPr>
            <a:spLocks/>
          </p:cNvSpPr>
          <p:nvPr/>
        </p:nvSpPr>
        <p:spPr bwMode="auto">
          <a:xfrm>
            <a:off x="685800" y="2438400"/>
            <a:ext cx="7824186" cy="3877985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/>
              <a:t>echo ``source /</a:t>
            </a:r>
            <a:r>
              <a:rPr lang="en-GB" sz="1600" dirty="0" smtClean="0"/>
              <a:t>opt/</a:t>
            </a:r>
            <a:r>
              <a:rPr lang="en-GB" sz="1600" dirty="0" err="1" smtClean="0"/>
              <a:t>ros</a:t>
            </a:r>
            <a:r>
              <a:rPr lang="en-GB" sz="1600" dirty="0" smtClean="0"/>
              <a:t>/indigo/</a:t>
            </a:r>
            <a:r>
              <a:rPr lang="en-GB" sz="1600" dirty="0" err="1" smtClean="0"/>
              <a:t>setup.bash</a:t>
            </a:r>
            <a:r>
              <a:rPr lang="en-GB" sz="1600" dirty="0"/>
              <a:t>''&gt;&gt;~/.</a:t>
            </a:r>
            <a:r>
              <a:rPr lang="en-GB" sz="1600" dirty="0" err="1"/>
              <a:t>bashrc</a:t>
            </a:r>
            <a:endParaRPr lang="en-GB" sz="1600" dirty="0"/>
          </a:p>
          <a:p>
            <a:r>
              <a:rPr lang="en-GB" sz="1600" dirty="0"/>
              <a:t> source  ~/.</a:t>
            </a:r>
            <a:r>
              <a:rPr lang="en-GB" sz="1600" dirty="0" err="1"/>
              <a:t>bashrc</a:t>
            </a:r>
            <a:endParaRPr lang="en-GB" sz="1600" dirty="0"/>
          </a:p>
          <a:p>
            <a:r>
              <a:rPr lang="en-GB" sz="1600" dirty="0"/>
              <a:t> </a:t>
            </a:r>
          </a:p>
          <a:p>
            <a:r>
              <a:rPr lang="en-GB" sz="1600" dirty="0"/>
              <a:t>$ </a:t>
            </a:r>
            <a:r>
              <a:rPr lang="en-GB" sz="1600" dirty="0" err="1"/>
              <a:t>mkdir</a:t>
            </a:r>
            <a:r>
              <a:rPr lang="en-GB" sz="1600" dirty="0"/>
              <a:t> -p ~/</a:t>
            </a:r>
            <a:r>
              <a:rPr lang="en-GB" sz="1600" dirty="0" err="1"/>
              <a:t>catkin_ws</a:t>
            </a:r>
            <a:r>
              <a:rPr lang="en-GB" sz="1600" dirty="0"/>
              <a:t>/</a:t>
            </a:r>
            <a:r>
              <a:rPr lang="en-GB" sz="1600" dirty="0" err="1"/>
              <a:t>src</a:t>
            </a:r>
            <a:endParaRPr lang="en-GB" sz="1600" dirty="0"/>
          </a:p>
          <a:p>
            <a:r>
              <a:rPr lang="en-GB" sz="1600" dirty="0"/>
              <a:t>$ cd ~/</a:t>
            </a:r>
            <a:r>
              <a:rPr lang="en-GB" sz="1600" dirty="0" err="1"/>
              <a:t>catkin_ws</a:t>
            </a:r>
            <a:r>
              <a:rPr lang="en-GB" sz="1600" dirty="0"/>
              <a:t>/</a:t>
            </a:r>
            <a:r>
              <a:rPr lang="en-GB" sz="1600" dirty="0" err="1"/>
              <a:t>src</a:t>
            </a:r>
            <a:endParaRPr lang="en-GB" sz="1600" dirty="0"/>
          </a:p>
          <a:p>
            <a:r>
              <a:rPr lang="en-GB" sz="1600" dirty="0"/>
              <a:t>$ </a:t>
            </a:r>
            <a:r>
              <a:rPr lang="en-GB" sz="1600" dirty="0" err="1"/>
              <a:t>catkin_init_workspace</a:t>
            </a:r>
            <a:r>
              <a:rPr lang="en-GB" sz="1600" dirty="0"/>
              <a:t> </a:t>
            </a:r>
          </a:p>
          <a:p>
            <a:endParaRPr lang="en-GB" sz="1600" dirty="0"/>
          </a:p>
          <a:p>
            <a:r>
              <a:rPr lang="en-GB" sz="1600" dirty="0"/>
              <a:t>$ cd ~/</a:t>
            </a:r>
            <a:r>
              <a:rPr lang="en-GB" sz="1600" dirty="0" err="1"/>
              <a:t>catkin_ws</a:t>
            </a:r>
            <a:r>
              <a:rPr lang="en-GB" sz="1600" dirty="0"/>
              <a:t>/</a:t>
            </a:r>
          </a:p>
          <a:p>
            <a:r>
              <a:rPr lang="en-GB" sz="1600" dirty="0"/>
              <a:t>$ </a:t>
            </a:r>
            <a:r>
              <a:rPr lang="en-GB" sz="1600" dirty="0" err="1"/>
              <a:t>catkin_make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$ echo ``source </a:t>
            </a:r>
            <a:r>
              <a:rPr lang="en-GB" sz="1600" dirty="0" smtClean="0"/>
              <a:t>~/</a:t>
            </a:r>
            <a:r>
              <a:rPr lang="en-GB" sz="1600" dirty="0" err="1"/>
              <a:t>catkin_ws</a:t>
            </a:r>
            <a:r>
              <a:rPr lang="en-GB" sz="1600" dirty="0"/>
              <a:t>/</a:t>
            </a:r>
            <a:r>
              <a:rPr lang="en-GB" sz="1600" dirty="0" err="1"/>
              <a:t>devel</a:t>
            </a:r>
            <a:r>
              <a:rPr lang="en-GB" sz="1600" dirty="0"/>
              <a:t>/</a:t>
            </a:r>
            <a:r>
              <a:rPr lang="en-GB" sz="1600" dirty="0" err="1"/>
              <a:t>setup.bash</a:t>
            </a:r>
            <a:r>
              <a:rPr lang="en-GB" sz="1600" dirty="0"/>
              <a:t>''&gt;&gt;~/.</a:t>
            </a:r>
            <a:r>
              <a:rPr lang="en-GB" sz="1600" dirty="0" err="1"/>
              <a:t>bashrc</a:t>
            </a:r>
            <a:endParaRPr lang="en-GB" sz="1600" dirty="0"/>
          </a:p>
          <a:p>
            <a:r>
              <a:rPr lang="en-GB" sz="1600" dirty="0"/>
              <a:t> $ source ~/.</a:t>
            </a:r>
            <a:r>
              <a:rPr lang="en-GB" sz="1600" dirty="0" err="1"/>
              <a:t>bashrc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echo $ROS_PACKAGE_PATH</a:t>
            </a:r>
          </a:p>
        </p:txBody>
      </p:sp>
    </p:spTree>
    <p:extLst>
      <p:ext uri="{BB962C8B-B14F-4D97-AF65-F5344CB8AC3E}">
        <p14:creationId xmlns:p14="http://schemas.microsoft.com/office/powerpoint/2010/main" val="32971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</a:t>
            </a:r>
            <a:br>
              <a:rPr lang="en-GB" smtClean="0"/>
            </a:br>
            <a:r>
              <a:rPr lang="en-GB" smtClean="0"/>
              <a:t>             </a:t>
            </a:r>
            <a:endParaRPr lang="en-GB" dirty="0" smtClean="0"/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Packages are the software organization unit of ROS code. 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</a:t>
            </a:r>
            <a:br>
              <a:rPr lang="en-GB" smtClean="0"/>
            </a:br>
            <a:r>
              <a:rPr lang="en-GB" smtClean="0"/>
              <a:t>             </a:t>
            </a:r>
            <a:endParaRPr lang="en-GB" dirty="0" smtClean="0"/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Packages are the software organization unit of ROS code.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Each package can contain libraries, executables, scripts, or other artifacts.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</a:t>
            </a:r>
            <a:br>
              <a:rPr lang="en-GB" smtClean="0"/>
            </a:br>
            <a:r>
              <a:rPr lang="en-GB" smtClean="0"/>
              <a:t>             </a:t>
            </a:r>
            <a:endParaRPr lang="en-GB" dirty="0" smtClean="0"/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5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Packages are the software organization unit of ROS code.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Each package can contain libraries, executables, scripts, or other artifacts.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Manifest: description (metadata) of a package, whose main role is to define dependencies between packages (package.xml)</a:t>
            </a:r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577472"/>
            <a:ext cx="8153401" cy="7941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is ROS?</a:t>
            </a:r>
            <a:endParaRPr lang="en-GB" dirty="0"/>
          </a:p>
        </p:txBody>
      </p:sp>
      <p:sp>
        <p:nvSpPr>
          <p:cNvPr id="24" name="Content Placeholder 2" descr=" 3"/>
          <p:cNvSpPr>
            <a:spLocks noGrp="1"/>
          </p:cNvSpPr>
          <p:nvPr>
            <p:ph idx="1"/>
          </p:nvPr>
        </p:nvSpPr>
        <p:spPr>
          <a:xfrm>
            <a:off x="228599" y="1524000"/>
            <a:ext cx="8763000" cy="2667000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0BD0D9"/>
              </a:buClr>
              <a:buBlip>
                <a:blip r:embed="rId3"/>
              </a:buBlip>
            </a:pPr>
            <a:r>
              <a:rPr lang="en-GB" sz="2800" dirty="0" smtClean="0"/>
              <a:t>hardware abstraction and low-level device control</a:t>
            </a:r>
            <a:r>
              <a:rPr lang="en-US" sz="2800" dirty="0"/>
              <a:t>;</a:t>
            </a:r>
            <a:endParaRPr lang="en-GB" sz="2800" dirty="0" smtClean="0"/>
          </a:p>
          <a:p>
            <a:pPr marL="0" lvl="0" indent="0">
              <a:buClr>
                <a:srgbClr val="0BD0D9"/>
              </a:buClr>
              <a:buNone/>
            </a:pPr>
            <a:endParaRPr lang="en-GB" sz="2800" dirty="0" smtClean="0"/>
          </a:p>
          <a:p>
            <a:pPr>
              <a:buClr>
                <a:srgbClr val="0BD0D9"/>
              </a:buClr>
              <a:buBlip>
                <a:blip r:embed="rId3"/>
              </a:buBlip>
            </a:pPr>
            <a:r>
              <a:rPr lang="en-US" altLang="zh-CN" sz="2800" dirty="0"/>
              <a:t>C</a:t>
            </a:r>
            <a:r>
              <a:rPr lang="zh-CN" altLang="en-US" sz="2800" dirty="0"/>
              <a:t>reated by California-based Willow Garage</a:t>
            </a:r>
            <a:r>
              <a:rPr lang="en-US" altLang="zh-CN" sz="2800" dirty="0"/>
              <a:t>, </a:t>
            </a:r>
            <a:r>
              <a:rPr lang="zh-CN" altLang="en-US" sz="2800" dirty="0"/>
              <a:t>now maintained by the Open Source Robotics Foundation (OSRF</a:t>
            </a:r>
            <a:r>
              <a:rPr lang="zh-CN" altLang="en-US" sz="2800" dirty="0" smtClean="0"/>
              <a:t>)</a:t>
            </a:r>
            <a:r>
              <a:rPr lang="en-US" altLang="zh-CN" sz="2800" dirty="0"/>
              <a:t>;</a:t>
            </a:r>
            <a:endParaRPr lang="en-US" altLang="zh-CN" sz="2800" dirty="0" smtClean="0"/>
          </a:p>
          <a:p>
            <a:pPr marL="0" indent="0">
              <a:buClr>
                <a:srgbClr val="0BD0D9"/>
              </a:buClr>
              <a:buNone/>
            </a:pPr>
            <a:endParaRPr lang="en-US" altLang="zh-CN" sz="2800" dirty="0"/>
          </a:p>
          <a:p>
            <a:pPr>
              <a:buClr>
                <a:srgbClr val="0BD0D9"/>
              </a:buClr>
              <a:buBlip>
                <a:blip r:embed="rId3"/>
              </a:buBlip>
            </a:pPr>
            <a:r>
              <a:rPr lang="en-US" altLang="zh-CN" sz="2800" dirty="0" smtClean="0"/>
              <a:t>ROS </a:t>
            </a:r>
            <a:r>
              <a:rPr lang="en-US" altLang="zh-CN" sz="2800" dirty="0"/>
              <a:t>= plumbing + tools + </a:t>
            </a:r>
            <a:r>
              <a:rPr lang="en-US" altLang="zh-CN" sz="2800" dirty="0" smtClean="0"/>
              <a:t>capabilities + ecosystem.</a:t>
            </a:r>
          </a:p>
        </p:txBody>
      </p:sp>
    </p:spTree>
    <p:extLst>
      <p:ext uri="{BB962C8B-B14F-4D97-AF65-F5344CB8AC3E}">
        <p14:creationId xmlns:p14="http://schemas.microsoft.com/office/powerpoint/2010/main" val="21050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Packages are the software organization unit of ROS code.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Each package can contain libraries, executables, scripts, or other artifacts.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Manifest: description (metadata) of a package, whose main role is to define dependencies between packages (package.xml)</a:t>
            </a:r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Collection of packages forming a higher level library</a:t>
            </a:r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- </a:t>
            </a:r>
            <a:r>
              <a:rPr lang="en-GB" dirty="0"/>
              <a:t>Overview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en-GB" b="1" dirty="0"/>
              <a:t>Package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Packages are the software organization unit of ROS code. 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Each package can contain libraries, executables, scripts, or other artifacts.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Manifest: description (metadata) of a package, whose main role is to define dependencies between packages (package.xml)</a:t>
            </a:r>
          </a:p>
          <a:p>
            <a:pPr marL="393192" lvl="1" indent="0">
              <a:buNone/>
            </a:pPr>
            <a:endParaRPr lang="en-GB" dirty="0" smtClean="0"/>
          </a:p>
          <a:p>
            <a:pPr marL="457200" lvl="1" indent="-457200">
              <a:buClr>
                <a:schemeClr val="accent3"/>
              </a:buClr>
              <a:buSzPct val="95000"/>
              <a:buBlip>
                <a:blip r:embed="rId2"/>
              </a:buBlip>
            </a:pPr>
            <a:r>
              <a:rPr lang="en-GB" sz="2600" b="1" dirty="0"/>
              <a:t>Meta-packages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Collection of packages forming a higher level library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Previously called stacks. The concept of stacks was removed with catkin to simplify the growing code base and to support better distribution of packages.</a:t>
            </a:r>
          </a:p>
          <a:p>
            <a:pPr lvl="1">
              <a:buFont typeface="Wingdings" panose="05000000000000000000" pitchFamily="2" charset="2"/>
              <a:buChar char=" "/>
            </a:pPr>
            <a:endParaRPr lang="en-GB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GB" dirty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catkin workspace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1335643"/>
            <a:ext cx="92202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workspace_folder</a:t>
            </a:r>
            <a:r>
              <a:rPr lang="en-GB" sz="1600" dirty="0"/>
              <a:t>/       </a:t>
            </a:r>
            <a:r>
              <a:rPr lang="en-GB" sz="1600" dirty="0" smtClean="0"/>
              <a:t>            -- WORKSPACE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build/                       -- BUILD </a:t>
            </a:r>
            <a:r>
              <a:rPr lang="en-GB" sz="1600" dirty="0"/>
              <a:t>SPACE </a:t>
            </a:r>
            <a:r>
              <a:rPr lang="en-GB" sz="1600" dirty="0" err="1"/>
              <a:t>CMake</a:t>
            </a:r>
            <a:r>
              <a:rPr lang="en-GB" sz="1600" dirty="0"/>
              <a:t> is invoked to build the catkin packages in the source </a:t>
            </a:r>
            <a:r>
              <a:rPr lang="en-GB" sz="1600" dirty="0" smtClean="0"/>
              <a:t>space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</a:t>
            </a:r>
            <a:r>
              <a:rPr lang="en-GB" sz="1600" dirty="0" err="1" smtClean="0"/>
              <a:t>devel</a:t>
            </a:r>
            <a:r>
              <a:rPr lang="en-GB" sz="1600" dirty="0"/>
              <a:t>/                       </a:t>
            </a:r>
            <a:r>
              <a:rPr lang="en-GB" sz="1600" dirty="0" smtClean="0"/>
              <a:t>-- DEVEL SPACE </a:t>
            </a:r>
            <a:r>
              <a:rPr lang="en-GB" sz="1600" dirty="0"/>
              <a:t>where built targets are placed prior to being installed</a:t>
            </a:r>
          </a:p>
          <a:p>
            <a:r>
              <a:rPr lang="en-GB" sz="1600" dirty="0" smtClean="0"/>
              <a:t>  </a:t>
            </a:r>
            <a:r>
              <a:rPr lang="en-GB" sz="1600" dirty="0" err="1"/>
              <a:t>src</a:t>
            </a:r>
            <a:r>
              <a:rPr lang="en-GB" sz="1600" dirty="0"/>
              <a:t>/                  </a:t>
            </a:r>
            <a:r>
              <a:rPr lang="en-GB" sz="1600" dirty="0" smtClean="0"/>
              <a:t>                        -- </a:t>
            </a:r>
            <a:r>
              <a:rPr lang="en-GB" sz="1600" dirty="0"/>
              <a:t>SOURCE SPACE</a:t>
            </a:r>
          </a:p>
          <a:p>
            <a:r>
              <a:rPr lang="en-GB" sz="1600" dirty="0"/>
              <a:t>    CMakeLists.txt       </a:t>
            </a:r>
            <a:r>
              <a:rPr lang="en-GB" sz="1600" dirty="0" smtClean="0"/>
              <a:t>              -- </a:t>
            </a:r>
            <a:r>
              <a:rPr lang="en-GB" sz="1600" dirty="0"/>
              <a:t>'</a:t>
            </a:r>
            <a:r>
              <a:rPr lang="en-GB" sz="1600" dirty="0" err="1"/>
              <a:t>Toplevel</a:t>
            </a:r>
            <a:r>
              <a:rPr lang="en-GB" sz="1600" dirty="0"/>
              <a:t>' </a:t>
            </a:r>
            <a:r>
              <a:rPr lang="en-GB" sz="1600" dirty="0" err="1"/>
              <a:t>CMake</a:t>
            </a:r>
            <a:r>
              <a:rPr lang="en-GB" sz="1600" dirty="0"/>
              <a:t> file, provided by catkin</a:t>
            </a:r>
          </a:p>
          <a:p>
            <a:r>
              <a:rPr lang="en-GB" sz="1600" dirty="0"/>
              <a:t>    package_1/</a:t>
            </a:r>
          </a:p>
          <a:p>
            <a:r>
              <a:rPr lang="en-GB" sz="1600" dirty="0"/>
              <a:t>      CMakeLists.txt    </a:t>
            </a:r>
            <a:r>
              <a:rPr lang="en-GB" sz="1600" dirty="0" smtClean="0"/>
              <a:t>               -- </a:t>
            </a:r>
            <a:r>
              <a:rPr lang="en-GB" sz="1600" dirty="0"/>
              <a:t>CMakeLists.txt file for package_1</a:t>
            </a:r>
          </a:p>
          <a:p>
            <a:r>
              <a:rPr lang="en-GB" sz="1600" dirty="0"/>
              <a:t>      package.xml        </a:t>
            </a:r>
            <a:r>
              <a:rPr lang="en-GB" sz="1600" dirty="0" smtClean="0"/>
              <a:t>               -- </a:t>
            </a:r>
            <a:r>
              <a:rPr lang="en-GB" sz="1600" dirty="0"/>
              <a:t>Package manifest for package_1</a:t>
            </a:r>
          </a:p>
          <a:p>
            <a:r>
              <a:rPr lang="en-GB" sz="1600" dirty="0"/>
              <a:t>    ...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package_n</a:t>
            </a:r>
            <a:r>
              <a:rPr lang="en-GB" sz="1600" dirty="0"/>
              <a:t>/</a:t>
            </a:r>
          </a:p>
          <a:p>
            <a:r>
              <a:rPr lang="en-GB" sz="1600" dirty="0"/>
              <a:t>      CMakeLists.txt   </a:t>
            </a:r>
            <a:r>
              <a:rPr lang="en-GB" sz="1600" dirty="0" smtClean="0"/>
              <a:t>                -- </a:t>
            </a:r>
            <a:r>
              <a:rPr lang="en-GB" sz="1600" dirty="0"/>
              <a:t>CMakeLists.txt file for </a:t>
            </a:r>
            <a:r>
              <a:rPr lang="en-GB" sz="1600" dirty="0" err="1"/>
              <a:t>package_n</a:t>
            </a:r>
            <a:endParaRPr lang="en-GB" sz="1600" dirty="0"/>
          </a:p>
          <a:p>
            <a:r>
              <a:rPr lang="en-GB" sz="1600" dirty="0"/>
              <a:t>      package.xml        </a:t>
            </a:r>
            <a:r>
              <a:rPr lang="en-GB" sz="1600" dirty="0" smtClean="0"/>
              <a:t>               -- </a:t>
            </a:r>
            <a:r>
              <a:rPr lang="en-GB" sz="1600" dirty="0"/>
              <a:t>Package manifest for </a:t>
            </a:r>
            <a:r>
              <a:rPr lang="en-GB" sz="1600" dirty="0" err="1" smtClean="0"/>
              <a:t>package_n</a:t>
            </a:r>
            <a:endParaRPr lang="en-GB" sz="1600" dirty="0" smtClean="0"/>
          </a:p>
          <a:p>
            <a:r>
              <a:rPr lang="en-GB" sz="1600" dirty="0"/>
              <a:t> </a:t>
            </a:r>
            <a:r>
              <a:rPr lang="en-GB" sz="1600" dirty="0" smtClean="0"/>
              <a:t>   </a:t>
            </a:r>
            <a:r>
              <a:rPr lang="en-GB" sz="1600" dirty="0" err="1" smtClean="0"/>
              <a:t>meta_package</a:t>
            </a:r>
            <a:r>
              <a:rPr lang="en-GB" sz="1600" dirty="0"/>
              <a:t>/    </a:t>
            </a:r>
            <a:r>
              <a:rPr lang="en-GB" sz="1600" dirty="0" smtClean="0"/>
              <a:t>                --</a:t>
            </a:r>
            <a:r>
              <a:rPr lang="en-GB" sz="1600" dirty="0"/>
              <a:t>collections of packages</a:t>
            </a:r>
            <a:endParaRPr lang="en-GB" sz="1600" dirty="0" smtClean="0"/>
          </a:p>
          <a:p>
            <a:r>
              <a:rPr lang="en-GB" sz="1600" dirty="0"/>
              <a:t> </a:t>
            </a:r>
            <a:r>
              <a:rPr lang="en-GB" sz="1600" dirty="0" smtClean="0"/>
              <a:t>       sub_package_1/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     CMakeLists.txt            -- </a:t>
            </a:r>
            <a:r>
              <a:rPr lang="en-GB" sz="1600" dirty="0"/>
              <a:t>CMakeLists.txt file for </a:t>
            </a:r>
            <a:r>
              <a:rPr lang="en-GB" sz="1600" dirty="0" smtClean="0"/>
              <a:t>sub_package_1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      package.xml               </a:t>
            </a:r>
            <a:r>
              <a:rPr lang="en-GB" sz="1600" dirty="0"/>
              <a:t>-- Package manifest for </a:t>
            </a:r>
            <a:r>
              <a:rPr lang="en-GB" sz="1600" dirty="0" smtClean="0"/>
              <a:t>sub_package_1</a:t>
            </a:r>
            <a:endParaRPr lang="en-GB" sz="1600" dirty="0"/>
          </a:p>
          <a:p>
            <a:r>
              <a:rPr lang="en-GB" sz="1600" dirty="0" smtClean="0"/>
              <a:t>        …</a:t>
            </a:r>
          </a:p>
          <a:p>
            <a:r>
              <a:rPr lang="en-GB" sz="1600" dirty="0" smtClean="0"/>
              <a:t>        </a:t>
            </a:r>
            <a:r>
              <a:rPr lang="en-GB" sz="1600" dirty="0" err="1" smtClean="0"/>
              <a:t>sub_package_n</a:t>
            </a:r>
            <a:r>
              <a:rPr lang="en-GB" sz="1600" dirty="0" smtClean="0"/>
              <a:t>/ 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      </a:t>
            </a:r>
            <a:r>
              <a:rPr lang="en-GB" sz="1600" dirty="0"/>
              <a:t>CMakeLists.txt          -- CMakeLists.txt file for </a:t>
            </a:r>
            <a:r>
              <a:rPr lang="en-GB" sz="1600" dirty="0" err="1" smtClean="0"/>
              <a:t>sub_package_n</a:t>
            </a:r>
            <a:endParaRPr lang="en-GB" sz="1600" dirty="0" smtClean="0"/>
          </a:p>
          <a:p>
            <a:r>
              <a:rPr lang="en-GB" sz="1600" dirty="0" smtClean="0"/>
              <a:t>              </a:t>
            </a:r>
            <a:r>
              <a:rPr lang="en-GB" sz="1600" dirty="0"/>
              <a:t>package.xml </a:t>
            </a:r>
            <a:r>
              <a:rPr lang="en-GB" sz="1600" dirty="0" smtClean="0"/>
              <a:t>              -- </a:t>
            </a:r>
            <a:r>
              <a:rPr lang="en-GB" sz="1600" dirty="0"/>
              <a:t>Package manifest for </a:t>
            </a:r>
            <a:r>
              <a:rPr lang="en-GB" sz="1600" dirty="0" err="1"/>
              <a:t>sub_package_n</a:t>
            </a:r>
            <a:endParaRPr lang="en-GB" sz="1600" dirty="0"/>
          </a:p>
          <a:p>
            <a:r>
              <a:rPr lang="en-GB" dirty="0"/>
              <a:t> </a:t>
            </a:r>
            <a:r>
              <a:rPr lang="en-GB" dirty="0" smtClean="0"/>
              <a:t>      </a:t>
            </a:r>
            <a:r>
              <a:rPr lang="en-GB" sz="1600" dirty="0" err="1" smtClean="0"/>
              <a:t>meta_package</a:t>
            </a:r>
            <a:r>
              <a:rPr lang="en-GB" sz="1600" dirty="0" smtClean="0"/>
              <a:t>/               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             package.xml              --</a:t>
            </a:r>
            <a:r>
              <a:rPr lang="en-GB" sz="1600" dirty="0"/>
              <a:t> Package manifest </a:t>
            </a:r>
            <a:r>
              <a:rPr lang="en-GB" sz="1600" dirty="0" smtClean="0"/>
              <a:t>indicating the </a:t>
            </a:r>
            <a:r>
              <a:rPr lang="en-GB" sz="1600" dirty="0" err="1" smtClean="0"/>
              <a:t>meta_package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lnSpcReduction="10000"/>
          </a:bodyPr>
          <a:lstStyle/>
          <a:p>
            <a:pPr>
              <a:buChar char=" "/>
            </a:pPr>
            <a:r>
              <a:rPr lang="en-GB" b="1" smtClean="0"/>
              <a:t>                </a:t>
            </a:r>
            <a:r>
              <a:rPr lang="en-GB" smtClean="0"/>
              <a:t>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</a:t>
            </a:r>
            <a:r>
              <a:rPr lang="en-GB" smtClean="0"/>
              <a:t>                                      </a:t>
            </a:r>
            <a:br>
              <a:rPr lang="en-GB" smtClean="0"/>
            </a:br>
            <a:r>
              <a:rPr lang="en-GB" smtClean="0"/>
              <a:t>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 </a:t>
            </a:r>
            <a:r>
              <a:rPr lang="en-GB" smtClean="0"/>
              <a:t>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>
              <a:buChar char=" "/>
            </a:pPr>
            <a:r>
              <a:rPr lang="en-GB" b="1" smtClean="0"/>
              <a:t>             </a:t>
            </a:r>
            <a:r>
              <a:rPr lang="en-GB" smtClean="0"/>
              <a:t>                                      </a:t>
            </a:r>
            <a:br>
              <a:rPr lang="en-GB" smtClean="0"/>
            </a:br>
            <a:r>
              <a:rPr lang="en-GB" smtClean="0"/>
              <a:t>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 </a:t>
            </a:r>
            <a:r>
              <a:rPr lang="en-GB" smtClean="0"/>
              <a:t>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>
              <a:buChar char=" "/>
            </a:pPr>
            <a:r>
              <a:rPr lang="en-GB" b="1" smtClean="0"/>
              <a:t>              </a:t>
            </a:r>
            <a:r>
              <a:rPr lang="en-GB" smtClean="0"/>
              <a:t>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>
              <a:buChar char=" "/>
            </a:pPr>
            <a:r>
              <a:rPr lang="en-GB" b="1" smtClean="0"/>
              <a:t>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src/: </a:t>
            </a:r>
            <a:r>
              <a:rPr lang="en-GB" smtClean="0">
                <a:latin typeface="Constantia"/>
              </a:rPr>
              <a:t>source code directory</a:t>
            </a:r>
          </a:p>
          <a:p>
            <a:pPr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src/: </a:t>
            </a:r>
            <a:r>
              <a:rPr lang="en-GB" smtClean="0">
                <a:latin typeface="Constantia"/>
              </a:rPr>
              <a:t>source code directory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launch/: </a:t>
            </a:r>
            <a:r>
              <a:rPr lang="en-GB" smtClean="0">
                <a:latin typeface="Constantia"/>
              </a:rPr>
              <a:t>where launch files are stored (if needed)</a:t>
            </a:r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3830"/>
            <a:ext cx="8153401" cy="7941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is ROS?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76" y="3048000"/>
            <a:ext cx="1093249" cy="153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32" y="3151986"/>
            <a:ext cx="1204139" cy="15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31" y="3412258"/>
            <a:ext cx="1411840" cy="10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24" y="5067078"/>
            <a:ext cx="936552" cy="124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2" y="5255653"/>
            <a:ext cx="1279398" cy="96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22" y="5220806"/>
            <a:ext cx="1045259" cy="110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16" y="1141412"/>
            <a:ext cx="1415471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562" y="4567008"/>
            <a:ext cx="2023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Groovy Galapagos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9912" y="4743452"/>
            <a:ext cx="1483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Fuerte</a:t>
            </a:r>
            <a:r>
              <a:rPr lang="en-GB" dirty="0" smtClean="0"/>
              <a:t> Turtle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669867" y="4584774"/>
            <a:ext cx="1078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Electric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626" y="6313027"/>
            <a:ext cx="1742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GB" sz="2000" dirty="0">
                <a:solidFill>
                  <a:prstClr val="black"/>
                </a:solidFill>
              </a:rPr>
              <a:t>Diamondback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6243" y="6328416"/>
            <a:ext cx="107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 Turtle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541115" y="6400929"/>
            <a:ext cx="133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Box Turtle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81799" y="2688608"/>
            <a:ext cx="854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Hydro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161472" y="2659119"/>
            <a:ext cx="88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Indigo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03" y="1199578"/>
            <a:ext cx="1617397" cy="136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26114" y="6400929"/>
            <a:ext cx="660686" cy="32054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75" y="1199578"/>
            <a:ext cx="1238250" cy="1323975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>
            <a:off x="1307613" y="2514600"/>
            <a:ext cx="66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Jade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src/: </a:t>
            </a:r>
            <a:r>
              <a:rPr lang="en-GB" smtClean="0">
                <a:latin typeface="Constantia"/>
              </a:rPr>
              <a:t>source code directory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launch/: </a:t>
            </a:r>
            <a:r>
              <a:rPr lang="en-GB" smtClean="0">
                <a:latin typeface="Constantia"/>
              </a:rPr>
              <a:t>where launch files are stored (if needed)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msg/: </a:t>
            </a:r>
            <a:r>
              <a:rPr lang="en-GB" smtClean="0">
                <a:latin typeface="Constantia"/>
              </a:rPr>
              <a:t>message (.msg) types</a:t>
            </a:r>
          </a:p>
          <a:p>
            <a:pPr>
              <a:buChar char=" "/>
            </a:pPr>
            <a:r>
              <a:rPr lang="en-GB" b="1" smtClean="0"/>
              <a:t>      </a:t>
            </a:r>
            <a:r>
              <a:rPr lang="en-GB" smtClean="0"/>
              <a:t>                    </a:t>
            </a:r>
            <a:endParaRPr lang="en-GB" dirty="0" smtClean="0"/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src/: </a:t>
            </a:r>
            <a:r>
              <a:rPr lang="en-GB" smtClean="0">
                <a:latin typeface="Constantia"/>
              </a:rPr>
              <a:t>source code directory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launch/: </a:t>
            </a:r>
            <a:r>
              <a:rPr lang="en-GB" smtClean="0">
                <a:latin typeface="Constantia"/>
              </a:rPr>
              <a:t>where launch files are stored (if needed)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msg/: </a:t>
            </a:r>
            <a:r>
              <a:rPr lang="en-GB" smtClean="0">
                <a:latin typeface="Constantia"/>
              </a:rPr>
              <a:t>message (.msg) types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srv/: </a:t>
            </a:r>
            <a:r>
              <a:rPr lang="en-GB" smtClean="0">
                <a:latin typeface="Constantia"/>
              </a:rPr>
              <a:t>service (.srv) types</a:t>
            </a:r>
          </a:p>
          <a:p>
            <a:pPr>
              <a:buChar char=" "/>
            </a:pPr>
            <a:r>
              <a:rPr lang="en-GB" b="1" smtClean="0"/>
              <a:t>          </a:t>
            </a:r>
            <a:r>
              <a:rPr lang="en-GB" smtClean="0"/>
              <a:t>                  </a:t>
            </a: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4389120"/>
          </a:xfrm>
        </p:spPr>
        <p:txBody>
          <a:bodyPr>
            <a:normAutofit fontScale="925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CMakeLists.txt: </a:t>
            </a:r>
            <a:r>
              <a:rPr lang="en-GB" smtClean="0">
                <a:latin typeface="Constantia"/>
              </a:rPr>
              <a:t>CMake build settings for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package.xml: </a:t>
            </a:r>
            <a:r>
              <a:rPr lang="en-GB" smtClean="0">
                <a:latin typeface="Constantia"/>
              </a:rPr>
              <a:t>metadata and dependencies required by package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mainpage.dox: </a:t>
            </a:r>
            <a:r>
              <a:rPr lang="en-GB" smtClean="0">
                <a:latin typeface="Constantia"/>
              </a:rPr>
              <a:t>doc information of package myPkg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include/myPkg: </a:t>
            </a:r>
            <a:r>
              <a:rPr lang="en-GB" smtClean="0">
                <a:latin typeface="Constantia"/>
              </a:rPr>
              <a:t>c++ header files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src/: </a:t>
            </a:r>
            <a:r>
              <a:rPr lang="en-GB" smtClean="0">
                <a:latin typeface="Constantia"/>
              </a:rPr>
              <a:t>source code directory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launch/: </a:t>
            </a:r>
            <a:r>
              <a:rPr lang="en-GB" smtClean="0">
                <a:latin typeface="Constantia"/>
              </a:rPr>
              <a:t>where launch files are stored (if needed)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msg/: </a:t>
            </a:r>
            <a:r>
              <a:rPr lang="en-GB" smtClean="0">
                <a:latin typeface="Constantia"/>
              </a:rPr>
              <a:t>message (.msg) types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srv/: </a:t>
            </a:r>
            <a:r>
              <a:rPr lang="en-GB" smtClean="0">
                <a:latin typeface="Constantia"/>
              </a:rPr>
              <a:t>service (.srv) types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b="1" smtClean="0">
                <a:latin typeface="Constantia"/>
              </a:rPr>
              <a:t>scripts/: </a:t>
            </a:r>
            <a:r>
              <a:rPr lang="en-GB" smtClean="0">
                <a:latin typeface="Constantia"/>
              </a:rPr>
              <a:t>executable scripts</a:t>
            </a:r>
          </a:p>
          <a:p>
            <a:pPr>
              <a:buChar char=" "/>
            </a:pPr>
            <a:endParaRPr lang="en-GB" dirty="0"/>
          </a:p>
        </p:txBody>
      </p:sp>
      <p:sp>
        <p:nvSpPr>
          <p:cNvPr id="4" name="Title 1" descr=" 4"/>
          <p:cNvSpPr txBox="1">
            <a:spLocks/>
          </p:cNvSpPr>
          <p:nvPr/>
        </p:nvSpPr>
        <p:spPr>
          <a:xfrm>
            <a:off x="457200" y="743712"/>
            <a:ext cx="8229600" cy="856488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ROS </a:t>
            </a:r>
            <a:r>
              <a:rPr lang="en-GB" dirty="0" err="1" smtClean="0"/>
              <a:t>filesystem</a:t>
            </a:r>
            <a:r>
              <a:rPr lang="en-GB" dirty="0" smtClean="0"/>
              <a:t> – Package Example</a:t>
            </a:r>
            <a:endParaRPr lang="en-GB" dirty="0"/>
          </a:p>
        </p:txBody>
      </p:sp>
      <p:sp>
        <p:nvSpPr>
          <p:cNvPr id="5" name="Rectangle 4" descr=" 5"/>
          <p:cNvSpPr/>
          <p:nvPr/>
        </p:nvSpPr>
        <p:spPr>
          <a:xfrm>
            <a:off x="609600" y="1600200"/>
            <a:ext cx="4825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Hypothetical package </a:t>
            </a:r>
            <a:r>
              <a:rPr lang="en-GB" sz="2800" dirty="0" err="1"/>
              <a:t>myPkg</a:t>
            </a:r>
            <a:r>
              <a:rPr lang="en-GB" sz="2800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GB" dirty="0"/>
              <a:t>Open up a </a:t>
            </a:r>
            <a:r>
              <a:rPr lang="en-GB" dirty="0" smtClean="0"/>
              <a:t>terminal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Press </a:t>
            </a:r>
            <a:r>
              <a:rPr lang="en-GB" dirty="0"/>
              <a:t>\windows" key, then type \terminal", then press \</a:t>
            </a:r>
            <a:r>
              <a:rPr lang="en-GB" dirty="0" smtClean="0"/>
              <a:t>Enter or  use shortcut </a:t>
            </a:r>
            <a:r>
              <a:rPr lang="en-GB" dirty="0" err="1" smtClean="0"/>
              <a:t>Ctrl+Alt+T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88437"/>
            <a:ext cx="5543550" cy="330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har char=" "/>
            </a:pPr>
            <a:r>
              <a:rPr lang="en-GB" smtClean="0"/>
              <a:t>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</a:t>
            </a: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</a:t>
            </a: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</a:t>
            </a: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5" name="Rectangle 8" descr=" 5"/>
          <p:cNvSpPr>
            <a:spLocks/>
          </p:cNvSpPr>
          <p:nvPr/>
        </p:nvSpPr>
        <p:spPr bwMode="auto">
          <a:xfrm>
            <a:off x="1295400" y="2490186"/>
            <a:ext cx="5410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list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find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depends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roscd: change directory command for ROS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</a:t>
            </a: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5" name="Rectangle 8" descr=" 5"/>
          <p:cNvSpPr>
            <a:spLocks/>
          </p:cNvSpPr>
          <p:nvPr/>
        </p:nvSpPr>
        <p:spPr bwMode="auto">
          <a:xfrm>
            <a:off x="1295400" y="2490186"/>
            <a:ext cx="5410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list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find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depends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roscd: change directory command for ROS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</a:t>
            </a: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5" name="Rectangle 8" descr=" 5"/>
          <p:cNvSpPr>
            <a:spLocks/>
          </p:cNvSpPr>
          <p:nvPr/>
        </p:nvSpPr>
        <p:spPr bwMode="auto">
          <a:xfrm>
            <a:off x="1295400" y="2490186"/>
            <a:ext cx="5410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list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find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depends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</p:txBody>
      </p:sp>
      <p:sp>
        <p:nvSpPr>
          <p:cNvPr id="6" name="Rectangle 8" descr=" 8"/>
          <p:cNvSpPr>
            <a:spLocks/>
          </p:cNvSpPr>
          <p:nvPr/>
        </p:nvSpPr>
        <p:spPr bwMode="auto">
          <a:xfrm>
            <a:off x="1295400" y="4495800"/>
            <a:ext cx="541020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roscd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roscd</a:t>
            </a:r>
            <a:r>
              <a:rPr lang="en-GB" dirty="0" smtClean="0"/>
              <a:t>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ls</a:t>
            </a:r>
            <a:r>
              <a:rPr lang="en-GB" dirty="0" smtClean="0"/>
              <a:t> </a:t>
            </a:r>
            <a:r>
              <a:rPr lang="en-GB" dirty="0"/>
              <a:t>(standard </a:t>
            </a:r>
            <a:r>
              <a:rPr lang="en-GB" dirty="0" err="1"/>
              <a:t>linux</a:t>
            </a:r>
            <a:r>
              <a:rPr lang="en-GB" dirty="0"/>
              <a:t> shell command)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roscd: change directory command for ROS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rosls: allows you to list the contents of a ROS package</a:t>
            </a:r>
          </a:p>
          <a:p>
            <a:pPr>
              <a:buChar char=" "/>
            </a:pP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5" name="Rectangle 8" descr=" 5"/>
          <p:cNvSpPr>
            <a:spLocks/>
          </p:cNvSpPr>
          <p:nvPr/>
        </p:nvSpPr>
        <p:spPr bwMode="auto">
          <a:xfrm>
            <a:off x="1295400" y="2490186"/>
            <a:ext cx="5410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list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find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depends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</p:txBody>
      </p:sp>
      <p:sp>
        <p:nvSpPr>
          <p:cNvPr id="6" name="Rectangle 8" descr=" 8"/>
          <p:cNvSpPr>
            <a:spLocks/>
          </p:cNvSpPr>
          <p:nvPr/>
        </p:nvSpPr>
        <p:spPr bwMode="auto">
          <a:xfrm>
            <a:off x="1295400" y="4495800"/>
            <a:ext cx="541020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roscd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roscd</a:t>
            </a:r>
            <a:r>
              <a:rPr lang="en-GB" dirty="0" smtClean="0"/>
              <a:t>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ls</a:t>
            </a:r>
            <a:r>
              <a:rPr lang="en-GB" dirty="0" smtClean="0"/>
              <a:t> </a:t>
            </a:r>
            <a:r>
              <a:rPr lang="en-GB" dirty="0"/>
              <a:t>(standard </a:t>
            </a:r>
            <a:r>
              <a:rPr lang="en-GB" dirty="0" err="1"/>
              <a:t>linux</a:t>
            </a:r>
            <a:r>
              <a:rPr lang="en-GB" dirty="0"/>
              <a:t> shell command)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>
              <a:buChar char=" "/>
            </a:pPr>
            <a:r>
              <a:rPr lang="en-GB" smtClean="0"/>
              <a:t>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</a:t>
            </a:r>
            <a:br>
              <a:rPr lang="en-GB" smtClean="0"/>
            </a:br>
            <a:r>
              <a:rPr lang="en-GB" smtClean="0"/>
              <a:t>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</a:t>
            </a:r>
            <a:br>
              <a:rPr lang="en-GB" smtClean="0"/>
            </a:br>
            <a:r>
              <a:rPr lang="en-GB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rospack: ROS package management tool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roscd: change directory command for ROS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rosls: allows you to list the contents of a ROS package</a:t>
            </a:r>
          </a:p>
          <a:p>
            <a:pPr>
              <a:buChar char=" "/>
            </a:pPr>
            <a:endParaRPr lang="en-GB" dirty="0"/>
          </a:p>
        </p:txBody>
      </p:sp>
      <p:sp>
        <p:nvSpPr>
          <p:cNvPr id="4" name="Title 1" descr="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rosbash</a:t>
            </a:r>
            <a:r>
              <a:rPr lang="en-GB" dirty="0"/>
              <a:t> </a:t>
            </a:r>
            <a:r>
              <a:rPr lang="en-GB" dirty="0" smtClean="0"/>
              <a:t>-ROS </a:t>
            </a:r>
            <a:r>
              <a:rPr lang="en-GB" dirty="0"/>
              <a:t>command line tools</a:t>
            </a:r>
          </a:p>
        </p:txBody>
      </p:sp>
      <p:sp>
        <p:nvSpPr>
          <p:cNvPr id="5" name="Rectangle 8" descr=" 5"/>
          <p:cNvSpPr>
            <a:spLocks/>
          </p:cNvSpPr>
          <p:nvPr/>
        </p:nvSpPr>
        <p:spPr bwMode="auto">
          <a:xfrm>
            <a:off x="1295400" y="2490186"/>
            <a:ext cx="5410200" cy="1200329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list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find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 smtClean="0"/>
              <a:t>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depends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 smtClean="0"/>
              <a:t> $ </a:t>
            </a:r>
            <a:r>
              <a:rPr lang="en-GB" dirty="0" err="1" smtClean="0"/>
              <a:t>rospack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</p:txBody>
      </p:sp>
      <p:sp>
        <p:nvSpPr>
          <p:cNvPr id="7" name="Rectangle 8" descr=" 7"/>
          <p:cNvSpPr>
            <a:spLocks/>
          </p:cNvSpPr>
          <p:nvPr/>
        </p:nvSpPr>
        <p:spPr bwMode="auto">
          <a:xfrm>
            <a:off x="1295400" y="6096000"/>
            <a:ext cx="5442751" cy="646331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/>
              <a:t>roscd</a:t>
            </a:r>
            <a:r>
              <a:rPr lang="en-GB" dirty="0"/>
              <a:t> (return to workspace directory)</a:t>
            </a:r>
          </a:p>
          <a:p>
            <a:pPr lvl="1"/>
            <a:r>
              <a:rPr lang="en-GB" dirty="0" smtClean="0"/>
              <a:t>$ </a:t>
            </a:r>
            <a:r>
              <a:rPr lang="en-GB" dirty="0" err="1" smtClean="0"/>
              <a:t>rosls</a:t>
            </a:r>
            <a:r>
              <a:rPr lang="en-GB" dirty="0" smtClean="0"/>
              <a:t>  </a:t>
            </a:r>
            <a:r>
              <a:rPr lang="en-GB" dirty="0" err="1"/>
              <a:t>turtlesim</a:t>
            </a:r>
            <a:endParaRPr lang="en-GB" dirty="0"/>
          </a:p>
        </p:txBody>
      </p:sp>
      <p:sp>
        <p:nvSpPr>
          <p:cNvPr id="6" name="Rectangle 8" descr=" 8"/>
          <p:cNvSpPr>
            <a:spLocks/>
          </p:cNvSpPr>
          <p:nvPr/>
        </p:nvSpPr>
        <p:spPr bwMode="auto">
          <a:xfrm>
            <a:off x="1295400" y="4495800"/>
            <a:ext cx="541020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roscd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roscd</a:t>
            </a:r>
            <a:r>
              <a:rPr lang="en-GB" dirty="0" smtClean="0"/>
              <a:t> </a:t>
            </a:r>
            <a:r>
              <a:rPr lang="en-GB" dirty="0" err="1"/>
              <a:t>turtlesim</a:t>
            </a:r>
            <a:endParaRPr lang="en-GB" dirty="0"/>
          </a:p>
          <a:p>
            <a:pPr lvl="1"/>
            <a:r>
              <a:rPr lang="en-GB" dirty="0"/>
              <a:t>$ </a:t>
            </a:r>
            <a:r>
              <a:rPr lang="en-GB" dirty="0" err="1" smtClean="0"/>
              <a:t>ls</a:t>
            </a:r>
            <a:r>
              <a:rPr lang="en-GB" dirty="0" smtClean="0"/>
              <a:t> </a:t>
            </a:r>
            <a:r>
              <a:rPr lang="en-GB" dirty="0"/>
              <a:t>(standard </a:t>
            </a:r>
            <a:r>
              <a:rPr lang="en-GB" dirty="0" err="1"/>
              <a:t>linux</a:t>
            </a:r>
            <a:r>
              <a:rPr lang="en-GB" dirty="0"/>
              <a:t> shell command)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914400"/>
          </a:xfrm>
        </p:spPr>
        <p:txBody>
          <a:bodyPr/>
          <a:lstStyle/>
          <a:p>
            <a:r>
              <a:rPr lang="en-GB" dirty="0"/>
              <a:t>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4080"/>
            <a:ext cx="8229600" cy="339852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GB" dirty="0" smtClean="0"/>
              <a:t>control </a:t>
            </a:r>
            <a:r>
              <a:rPr lang="en-GB" dirty="0"/>
              <a:t>robot wheel motors</a:t>
            </a:r>
          </a:p>
          <a:p>
            <a:pPr>
              <a:buBlip>
                <a:blip r:embed="rId2"/>
              </a:buBlip>
            </a:pPr>
            <a:r>
              <a:rPr lang="it-IT" dirty="0"/>
              <a:t>acquire data from laser scanner</a:t>
            </a:r>
          </a:p>
          <a:p>
            <a:pPr>
              <a:buBlip>
                <a:blip r:embed="rId2"/>
              </a:buBlip>
            </a:pPr>
            <a:r>
              <a:rPr lang="en-GB" dirty="0"/>
              <a:t>acquire images from camera</a:t>
            </a:r>
          </a:p>
          <a:p>
            <a:pPr>
              <a:buBlip>
                <a:blip r:embed="rId2"/>
              </a:buBlip>
            </a:pPr>
            <a:r>
              <a:rPr lang="en-GB" dirty="0"/>
              <a:t>perform localisation</a:t>
            </a:r>
          </a:p>
          <a:p>
            <a:pPr>
              <a:buBlip>
                <a:blip r:embed="rId2"/>
              </a:buBlip>
            </a:pPr>
            <a:r>
              <a:rPr lang="en-GB" dirty="0"/>
              <a:t>perform path planning</a:t>
            </a:r>
          </a:p>
          <a:p>
            <a:pPr>
              <a:buBlip>
                <a:blip r:embed="rId2"/>
              </a:buBlip>
            </a:pPr>
            <a:r>
              <a:rPr lang="en-GB" dirty="0"/>
              <a:t>provide graphical visualisation of the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1519535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Nodes are processes which perform </a:t>
            </a:r>
            <a:r>
              <a:rPr lang="en-GB" sz="2400" dirty="0" smtClean="0"/>
              <a:t>specific </a:t>
            </a:r>
            <a:r>
              <a:rPr lang="en-GB" sz="2400" dirty="0"/>
              <a:t>computations: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>
              <a:buChar char=" "/>
            </a:pPr>
            <a:r>
              <a:rPr lang="en-GB" sz="2400" smtClean="0"/>
              <a:t>                                       </a:t>
            </a:r>
            <a:r>
              <a:rPr lang="en-GB" sz="2400" smtClean="0">
                <a:solidFill>
                  <a:srgbClr val="FF0000"/>
                </a:solidFill>
              </a:rPr>
              <a:t>       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buChar char=" "/>
            </a:pPr>
            <a:r>
              <a:rPr lang="en-GB" sz="2400" smtClean="0"/>
              <a:t>          </a:t>
            </a:r>
            <a:r>
              <a:rPr lang="en-GB" sz="2400" smtClean="0">
                <a:solidFill>
                  <a:srgbClr val="FF0000"/>
                </a:solidFill>
              </a:rPr>
              <a:t>            </a:t>
            </a:r>
            <a:r>
              <a:rPr lang="en-GB" sz="2400" smtClean="0"/>
              <a:t>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>
              <a:buChar char=" "/>
            </a:pPr>
            <a:r>
              <a:rPr lang="en-GB" sz="2400" smtClean="0"/>
              <a:t>          </a:t>
            </a:r>
            <a:r>
              <a:rPr lang="en-GB" sz="2400" smtClean="0">
                <a:solidFill>
                  <a:srgbClr val="FF0000"/>
                </a:solidFill>
              </a:rPr>
              <a:t>            </a:t>
            </a:r>
            <a:r>
              <a:rPr lang="en-GB" sz="2400" smtClean="0"/>
              <a:t>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Acts as a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nameservice </a:t>
            </a:r>
            <a:r>
              <a:rPr lang="en-GB" sz="2400" smtClean="0">
                <a:latin typeface="Constantia"/>
              </a:rPr>
              <a:t>for the Computation Graph 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Acts as a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nameservice </a:t>
            </a:r>
            <a:r>
              <a:rPr lang="en-GB" sz="2400" smtClean="0">
                <a:latin typeface="Constantia"/>
              </a:rPr>
              <a:t>for the Computation Graph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Stores topics and services registration information for ROS nodes</a:t>
            </a:r>
          </a:p>
          <a:p>
            <a:pPr>
              <a:buChar char=" "/>
            </a:pPr>
            <a:r>
              <a:rPr lang="en-GB" sz="2400" smtClean="0"/>
              <a:t>                                        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Acts as a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nameservice </a:t>
            </a:r>
            <a:r>
              <a:rPr lang="en-GB" sz="2400" smtClean="0">
                <a:latin typeface="Constantia"/>
              </a:rPr>
              <a:t>for the Computation Graph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Stores topics and services registration information for ROS nodes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Nodes then establish connections as appropriate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    </a:t>
            </a:r>
            <a:endParaRPr lang="en-GB" sz="2400" dirty="0"/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6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Acts as a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nameservice </a:t>
            </a:r>
            <a:r>
              <a:rPr lang="en-GB" sz="2400" smtClean="0">
                <a:latin typeface="Constantia"/>
              </a:rPr>
              <a:t>for the Computation Graph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Stores topics and services registration information for ROS nodes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Nodes then establish connections as appropriate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Also makes callbacks to nodes when registration information changes</a:t>
            </a:r>
          </a:p>
          <a:p>
            <a:pPr>
              <a:buChar char=" "/>
            </a:pPr>
            <a:r>
              <a:rPr lang="en-GB" sz="2400" smtClean="0"/>
              <a:t>                                                                </a:t>
            </a:r>
            <a:br>
              <a:rPr lang="en-GB" sz="2400" smtClean="0"/>
            </a:br>
            <a:r>
              <a:rPr lang="en-GB" sz="2400" smtClean="0"/>
              <a:t>   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/>
          <a:lstStyle/>
          <a:p>
            <a:r>
              <a:rPr lang="en-GB" dirty="0"/>
              <a:t>Master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403860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Master is the core node of ROS, called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roscore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Acts as a </a:t>
            </a:r>
            <a:r>
              <a:rPr lang="en-GB" sz="2400" smtClean="0">
                <a:solidFill>
                  <a:srgbClr val="FF0000"/>
                </a:solidFill>
                <a:latin typeface="Constantia"/>
              </a:rPr>
              <a:t>nameservice </a:t>
            </a:r>
            <a:r>
              <a:rPr lang="en-GB" sz="2400" smtClean="0">
                <a:latin typeface="Constantia"/>
              </a:rPr>
              <a:t>for the Computation Graph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Stores topics and services registration information for ROS nodes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Nodes then establish connections as appropriate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Also makes callbacks to nodes when registration information changes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z="2400" smtClean="0">
                <a:latin typeface="Constantia"/>
              </a:rPr>
              <a:t>Allows nodes to dynamically create connections as new nodes are run</a:t>
            </a:r>
          </a:p>
          <a:p>
            <a:pPr>
              <a:buChar char=" "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>
              <a:buChar char=" "/>
            </a:pPr>
            <a:r>
              <a:rPr lang="en-GB" smtClean="0"/>
              <a:t>                                            </a:t>
            </a:r>
            <a:endParaRPr lang="en-GB" dirty="0" smtClean="0"/>
          </a:p>
          <a:p>
            <a:pPr marL="0" indent="0">
              <a:buNone/>
            </a:pPr>
            <a:endParaRPr lang="en-GB" sz="2000" dirty="0" smtClean="0"/>
          </a:p>
          <a:p>
            <a:pPr>
              <a:buChar char=" "/>
            </a:pPr>
            <a:r>
              <a:rPr lang="en-GB" smtClean="0"/>
              <a:t>                                                  </a:t>
            </a:r>
            <a:endParaRPr lang="en-GB" dirty="0" smtClean="0"/>
          </a:p>
          <a:p>
            <a:pPr marL="365760" lvl="1" indent="0">
              <a:buNone/>
            </a:pPr>
            <a:r>
              <a:rPr lang="en-GB" sz="1800" dirty="0" smtClean="0"/>
              <a:t>    </a:t>
            </a:r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>
              <a:buChar char=" "/>
            </a:pPr>
            <a:r>
              <a:rPr lang="en-GB" smtClean="0"/>
              <a:t>                        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hardware abstraction and low-level device control</a:t>
            </a:r>
          </a:p>
          <a:p>
            <a:pPr>
              <a:buChar char=" "/>
            </a:pPr>
            <a:r>
              <a:rPr lang="en-GB" dirty="0" smtClean="0"/>
              <a:t>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</a:t>
            </a:r>
            <a:br>
              <a:rPr lang="en-GB" dirty="0" smtClean="0"/>
            </a:br>
            <a:r>
              <a:rPr lang="en-GB" dirty="0" smtClean="0"/>
              <a:t>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</a:t>
            </a:r>
            <a:br>
              <a:rPr lang="en-GB" dirty="0" smtClean="0"/>
            </a:br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>
              <a:buChar char=" "/>
            </a:pPr>
            <a:r>
              <a:rPr lang="en-GB" smtClean="0"/>
              <a:t>                                                  </a:t>
            </a:r>
            <a:endParaRPr lang="en-GB" dirty="0" smtClean="0"/>
          </a:p>
          <a:p>
            <a:pPr marL="365760" lvl="1" indent="0">
              <a:buNone/>
            </a:pPr>
            <a:r>
              <a:rPr lang="en-GB" sz="1800" dirty="0" smtClean="0"/>
              <a:t>    </a:t>
            </a:r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>
              <a:buChar char=" "/>
            </a:pPr>
            <a:r>
              <a:rPr lang="en-GB" smtClean="0"/>
              <a:t>                        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>
              <a:buChar char=" "/>
            </a:pPr>
            <a:r>
              <a:rPr lang="en-GB" smtClean="0"/>
              <a:t>                                                  </a:t>
            </a:r>
            <a:endParaRPr lang="en-GB" dirty="0" smtClean="0"/>
          </a:p>
          <a:p>
            <a:pPr marL="365760" lvl="1" indent="0">
              <a:buNone/>
            </a:pPr>
            <a:r>
              <a:rPr lang="en-GB" sz="1800" dirty="0" smtClean="0"/>
              <a:t>    </a:t>
            </a:r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>
              <a:buChar char=" "/>
            </a:pPr>
            <a:r>
              <a:rPr lang="en-GB" smtClean="0"/>
              <a:t>                         </a:t>
            </a:r>
            <a:endParaRPr lang="en-GB" dirty="0" smtClean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983202" y="2013360"/>
            <a:ext cx="7008920" cy="369332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roscore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In another terminal, explore the parameter server</a:t>
            </a:r>
          </a:p>
          <a:p>
            <a:pPr marL="365760" lvl="1" indent="0">
              <a:buNone/>
            </a:pPr>
            <a:r>
              <a:rPr lang="en-GB" sz="1800" smtClean="0"/>
              <a:t>    </a:t>
            </a: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>
              <a:buChar char=" "/>
            </a:pPr>
            <a:r>
              <a:rPr lang="en-GB" smtClean="0"/>
              <a:t>                         </a:t>
            </a:r>
            <a:endParaRPr lang="en-GB" dirty="0" smtClean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983202" y="2013360"/>
            <a:ext cx="7008920" cy="369332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roscore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In another terminal, explore the parameter server</a:t>
            </a:r>
          </a:p>
          <a:p>
            <a:pPr marL="365760" lvl="1" indent="0">
              <a:buNone/>
            </a:pPr>
            <a:r>
              <a:rPr lang="en-GB" sz="1800" smtClean="0"/>
              <a:t>    </a:t>
            </a: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>
              <a:buChar char=" "/>
            </a:pPr>
            <a:r>
              <a:rPr lang="en-GB" smtClean="0"/>
              <a:t>                         </a:t>
            </a:r>
            <a:endParaRPr lang="en-GB" dirty="0" smtClean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983202" y="2013360"/>
            <a:ext cx="7008920" cy="369332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roscore</a:t>
            </a:r>
            <a:endParaRPr lang="en-GB" dirty="0"/>
          </a:p>
        </p:txBody>
      </p:sp>
      <p:sp>
        <p:nvSpPr>
          <p:cNvPr id="5" name="Rectangle 8" descr=" 6"/>
          <p:cNvSpPr>
            <a:spLocks/>
          </p:cNvSpPr>
          <p:nvPr/>
        </p:nvSpPr>
        <p:spPr bwMode="auto">
          <a:xfrm>
            <a:off x="983202" y="2810470"/>
            <a:ext cx="700892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GB" dirty="0"/>
              <a:t>$ </a:t>
            </a:r>
            <a:r>
              <a:rPr lang="en-GB" dirty="0" err="1"/>
              <a:t>rosparam</a:t>
            </a:r>
            <a:r>
              <a:rPr lang="en-GB" dirty="0"/>
              <a:t> list</a:t>
            </a:r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rosdistro</a:t>
            </a:r>
            <a:endParaRPr lang="en-GB" dirty="0"/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rosversion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In another terminal, explore the parameter server</a:t>
            </a:r>
          </a:p>
          <a:p>
            <a:pPr marL="365760" lvl="1" indent="0">
              <a:buNone/>
            </a:pPr>
            <a:r>
              <a:rPr lang="en-GB" sz="1800" smtClean="0"/>
              <a:t>    </a:t>
            </a: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It should look like this</a:t>
            </a:r>
          </a:p>
          <a:p>
            <a:pPr>
              <a:buChar char=" "/>
            </a:pPr>
            <a:endParaRPr lang="en-GB" dirty="0" smtClean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983202" y="2013360"/>
            <a:ext cx="7008920" cy="369332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roscore</a:t>
            </a:r>
            <a:endParaRPr lang="en-GB" dirty="0"/>
          </a:p>
        </p:txBody>
      </p:sp>
      <p:sp>
        <p:nvSpPr>
          <p:cNvPr id="5" name="Rectangle 8" descr=" 6"/>
          <p:cNvSpPr>
            <a:spLocks/>
          </p:cNvSpPr>
          <p:nvPr/>
        </p:nvSpPr>
        <p:spPr bwMode="auto">
          <a:xfrm>
            <a:off x="983202" y="2810470"/>
            <a:ext cx="700892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GB" dirty="0"/>
              <a:t>$ </a:t>
            </a:r>
            <a:r>
              <a:rPr lang="en-GB" dirty="0" err="1"/>
              <a:t>rosparam</a:t>
            </a:r>
            <a:r>
              <a:rPr lang="en-GB" dirty="0"/>
              <a:t> list</a:t>
            </a:r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rosdistro</a:t>
            </a:r>
            <a:endParaRPr lang="en-GB" dirty="0"/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rosversion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r>
              <a:rPr lang="en-GB" dirty="0"/>
              <a:t>Parameter server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488049"/>
            <a:ext cx="82296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Open up a terminal, then run ROS Master node</a:t>
            </a:r>
          </a:p>
          <a:p>
            <a:pPr marL="0" indent="0">
              <a:buNone/>
            </a:pPr>
            <a:endParaRPr lang="en-GB" sz="20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In another terminal, explore the parameter server</a:t>
            </a:r>
          </a:p>
          <a:p>
            <a:pPr marL="365760" lvl="1" indent="0">
              <a:buNone/>
            </a:pPr>
            <a:r>
              <a:rPr lang="en-GB" sz="1800" smtClean="0"/>
              <a:t>    </a:t>
            </a: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marL="365760" lvl="1" indent="0">
              <a:buNone/>
            </a:pPr>
            <a:endParaRPr lang="en-GB" sz="1800" dirty="0" smtClean="0"/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 It should look like this</a:t>
            </a:r>
          </a:p>
          <a:p>
            <a:pPr>
              <a:buChar char=" "/>
            </a:pPr>
            <a:endParaRPr lang="en-GB" dirty="0" smtClean="0"/>
          </a:p>
        </p:txBody>
      </p:sp>
      <p:sp>
        <p:nvSpPr>
          <p:cNvPr id="4" name="Rectangle 8" descr=" 5"/>
          <p:cNvSpPr>
            <a:spLocks/>
          </p:cNvSpPr>
          <p:nvPr/>
        </p:nvSpPr>
        <p:spPr bwMode="auto">
          <a:xfrm>
            <a:off x="983202" y="2013360"/>
            <a:ext cx="7008920" cy="369332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GB" dirty="0" smtClean="0"/>
              <a:t>$ </a:t>
            </a:r>
            <a:r>
              <a:rPr lang="en-GB" dirty="0" err="1" smtClean="0"/>
              <a:t>roscore</a:t>
            </a:r>
            <a:endParaRPr lang="en-GB" dirty="0"/>
          </a:p>
        </p:txBody>
      </p:sp>
      <p:sp>
        <p:nvSpPr>
          <p:cNvPr id="5" name="Rectangle 8" descr=" 6"/>
          <p:cNvSpPr>
            <a:spLocks/>
          </p:cNvSpPr>
          <p:nvPr/>
        </p:nvSpPr>
        <p:spPr bwMode="auto">
          <a:xfrm>
            <a:off x="983202" y="2810470"/>
            <a:ext cx="7008920" cy="923330"/>
          </a:xfrm>
          <a:prstGeom prst="rect">
            <a:avLst/>
          </a:prstGeom>
          <a:solidFill>
            <a:schemeClr val="bg1"/>
          </a:solidFill>
          <a:ln w="25400" cmpd="sng">
            <a:solidFill>
              <a:srgbClr val="0F243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GB" dirty="0"/>
              <a:t>$ </a:t>
            </a:r>
            <a:r>
              <a:rPr lang="en-GB" dirty="0" err="1"/>
              <a:t>rosparam</a:t>
            </a:r>
            <a:r>
              <a:rPr lang="en-GB" dirty="0"/>
              <a:t> list</a:t>
            </a:r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rosdistro</a:t>
            </a:r>
            <a:endParaRPr lang="en-GB" dirty="0"/>
          </a:p>
          <a:p>
            <a:pPr marL="365760" lvl="1" indent="0">
              <a:buNone/>
            </a:pPr>
            <a:r>
              <a:rPr lang="en-GB" dirty="0" smtClean="0"/>
              <a:t>$ </a:t>
            </a:r>
            <a:r>
              <a:rPr lang="en-GB" dirty="0" err="1"/>
              <a:t>rosparam</a:t>
            </a:r>
            <a:r>
              <a:rPr lang="en-GB" dirty="0"/>
              <a:t> get /</a:t>
            </a:r>
            <a:r>
              <a:rPr lang="en-GB" dirty="0" err="1"/>
              <a:t>rosversion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70570"/>
            <a:ext cx="4081462" cy="25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</a:t>
            </a:r>
            <a:r>
              <a:rPr lang="en-GB" smtClean="0">
                <a:hlinkClick r:id="rId2"/>
              </a:rPr>
              <a:t>                      </a:t>
            </a:r>
            <a:r>
              <a:rPr lang="en-GB" smtClean="0"/>
              <a:t>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Messages are simply a data structure, consisting of typed fields</a:t>
            </a:r>
          </a:p>
          <a:p>
            <a:pPr>
              <a:buChar char=" "/>
            </a:pPr>
            <a:r>
              <a:rPr lang="en-GB" smtClean="0"/>
              <a:t>                                           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</a:t>
            </a:r>
            <a:endParaRPr lang="en-GB" dirty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</a:t>
            </a:r>
            <a:r>
              <a:rPr lang="en-GB" smtClean="0">
                <a:hlinkClick r:id="rId3"/>
              </a:rPr>
              <a:t>                      </a:t>
            </a:r>
            <a:r>
              <a:rPr lang="en-GB" smtClean="0"/>
              <a:t>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Messages are simply a data structure, consisting of typed fields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Standard primitive types (and nested arrays) are supported: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int8, 16, 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float32,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string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time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duration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array[]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For more information, go to </a:t>
            </a:r>
            <a:r>
              <a:rPr lang="en-GB" dirty="0" smtClean="0">
                <a:latin typeface="Constantia"/>
                <a:hlinkClick r:id="rId3"/>
              </a:rPr>
              <a:t>http://wiki.ros.org/msg</a:t>
            </a:r>
            <a:r>
              <a:rPr lang="en-GB" dirty="0" smtClean="0">
                <a:latin typeface="Constantia"/>
              </a:rPr>
              <a:t>  </a:t>
            </a:r>
          </a:p>
          <a:p>
            <a:pPr>
              <a:buChar char=" "/>
            </a:pPr>
            <a:r>
              <a:rPr lang="en-GB" dirty="0" smtClean="0"/>
              <a:t>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Messages are simply a data structure, consisting of typed fields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Standard primitive types (and nested arrays) are supported: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int8, 16, 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float32,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string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time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duration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array[]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For more information, go to </a:t>
            </a:r>
            <a:r>
              <a:rPr lang="en-GB" smtClean="0">
                <a:latin typeface="Constantia"/>
                <a:hlinkClick r:id="rId3"/>
              </a:rPr>
              <a:t>http://wiki.ros.org/ms</a:t>
            </a:r>
            <a:r>
              <a:rPr lang="en-GB" smtClean="0">
                <a:latin typeface="Constantia"/>
              </a:rPr>
              <a:t>g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Nodes communicate with each other by passing messages</a:t>
            </a:r>
          </a:p>
          <a:p>
            <a:pPr>
              <a:buChar char=" "/>
            </a:pPr>
            <a:r>
              <a:rPr lang="en-GB" smtClean="0"/>
              <a:t>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hardware abstraction and low-level device control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programming language independence</a:t>
            </a:r>
          </a:p>
          <a:p>
            <a:pPr>
              <a:buChar char=" "/>
            </a:pPr>
            <a:r>
              <a:rPr lang="en-GB" smtClean="0"/>
              <a:t>                                                </a:t>
            </a:r>
            <a:br>
              <a:rPr lang="en-GB" smtClean="0"/>
            </a:br>
            <a:r>
              <a:rPr lang="en-GB" smtClean="0"/>
              <a:t>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</a:t>
            </a:r>
            <a:br>
              <a:rPr lang="en-GB" smtClean="0"/>
            </a:br>
            <a:r>
              <a:rPr lang="en-GB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Messages are simply a data structure, consisting of typed fields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Standard primitive types (and nested arrays) are supported: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int8, 16, 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float32,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string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time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duration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array[]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mtClean="0">
                <a:latin typeface="Constantia"/>
              </a:rPr>
              <a:t>For more information, go to </a:t>
            </a:r>
            <a:r>
              <a:rPr lang="en-GB" smtClean="0">
                <a:latin typeface="Constantia"/>
                <a:hlinkClick r:id="rId3"/>
              </a:rPr>
              <a:t>http://wiki.ros.org/ms</a:t>
            </a:r>
            <a:r>
              <a:rPr lang="en-GB" smtClean="0">
                <a:latin typeface="Constantia"/>
              </a:rPr>
              <a:t>g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Nodes communicate with each other by passing messages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smtClean="0">
                <a:latin typeface="Constantia"/>
              </a:rPr>
              <a:t>Routed via a transport system with publish/subscribe semantics</a:t>
            </a:r>
          </a:p>
          <a:p>
            <a:pPr>
              <a:buChar char=" "/>
            </a:pPr>
            <a:r>
              <a:rPr lang="en-GB" smtClean="0"/>
              <a:t>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Messages are simply a data structure, consisting of typed fields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Standard primitive types (and nested arrays) are supported: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int8, 16, 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float32,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string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time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duration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array[]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For more information, go to </a:t>
            </a:r>
            <a:r>
              <a:rPr lang="en-GB" dirty="0" smtClean="0">
                <a:latin typeface="Constantia"/>
                <a:hlinkClick r:id="rId3"/>
              </a:rPr>
              <a:t>http://wiki.ros.org/ms</a:t>
            </a:r>
            <a:r>
              <a:rPr lang="en-GB" dirty="0" smtClean="0">
                <a:latin typeface="Constantia"/>
              </a:rPr>
              <a:t>g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Nodes communicate with each other by passing messages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Routed via a transport system with publish/subscribe semantics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When used with topics: *.</a:t>
            </a:r>
            <a:r>
              <a:rPr lang="en-GB" dirty="0" err="1" smtClean="0">
                <a:latin typeface="Constantia"/>
              </a:rPr>
              <a:t>msg</a:t>
            </a:r>
            <a:r>
              <a:rPr lang="en-GB" dirty="0" smtClean="0">
                <a:latin typeface="Constantia"/>
              </a:rPr>
              <a:t> (</a:t>
            </a:r>
            <a:r>
              <a:rPr lang="en-GB" dirty="0" err="1" smtClean="0">
                <a:latin typeface="Constantia"/>
              </a:rPr>
              <a:t>n:n</a:t>
            </a:r>
            <a:r>
              <a:rPr lang="en-GB" dirty="0" smtClean="0">
                <a:latin typeface="Constantia"/>
              </a:rPr>
              <a:t>)</a:t>
            </a:r>
          </a:p>
          <a:p>
            <a:pPr>
              <a:buChar char=" "/>
            </a:pPr>
            <a:r>
              <a:rPr lang="en-GB" dirty="0" smtClean="0"/>
              <a:t>                           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32688"/>
          </a:xfrm>
        </p:spPr>
        <p:txBody>
          <a:bodyPr/>
          <a:lstStyle/>
          <a:p>
            <a:r>
              <a:rPr lang="en-GB" dirty="0"/>
              <a:t>Messages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389120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Messages are simply a data structure, consisting of typed fields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Standard primitive types (and nested arrays) are supported: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int8, 16, 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float32, 64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string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time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duration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array[]</a:t>
            </a:r>
          </a:p>
          <a:p>
            <a:pPr lvl="1"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Constantia"/>
              </a:rPr>
              <a:t>For more information, go to </a:t>
            </a:r>
            <a:r>
              <a:rPr lang="en-GB" dirty="0" smtClean="0">
                <a:latin typeface="Constantia"/>
                <a:hlinkClick r:id="rId3"/>
              </a:rPr>
              <a:t>http://wiki.ros.org/msg</a:t>
            </a:r>
            <a:r>
              <a:rPr lang="en-GB" dirty="0" smtClean="0">
                <a:latin typeface="Constantia"/>
              </a:rPr>
              <a:t>  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Nodes communicate with each other by passing messages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Routed via a transport system with publish/subscribe semantics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When used with topics: *.</a:t>
            </a:r>
            <a:r>
              <a:rPr lang="en-GB" dirty="0" err="1" smtClean="0">
                <a:latin typeface="Constantia"/>
              </a:rPr>
              <a:t>msg</a:t>
            </a:r>
            <a:r>
              <a:rPr lang="en-GB" dirty="0" smtClean="0">
                <a:latin typeface="Constantia"/>
              </a:rPr>
              <a:t> (</a:t>
            </a:r>
            <a:r>
              <a:rPr lang="en-GB" dirty="0" err="1" smtClean="0">
                <a:latin typeface="Constantia"/>
              </a:rPr>
              <a:t>n:n</a:t>
            </a:r>
            <a:r>
              <a:rPr lang="en-GB" dirty="0" smtClean="0">
                <a:latin typeface="Constantia"/>
              </a:rPr>
              <a:t>)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When used with services: *.</a:t>
            </a:r>
            <a:r>
              <a:rPr lang="en-GB" dirty="0" err="1" smtClean="0">
                <a:latin typeface="Constantia"/>
              </a:rPr>
              <a:t>srv</a:t>
            </a:r>
            <a:r>
              <a:rPr lang="en-GB" dirty="0" smtClean="0">
                <a:latin typeface="Constantia"/>
              </a:rPr>
              <a:t> (1:1 { request + response})</a:t>
            </a:r>
          </a:p>
          <a:p>
            <a:pPr>
              <a:buChar char=" 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92500" lnSpcReduction="20000"/>
          </a:bodyPr>
          <a:lstStyle/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</a:t>
            </a:r>
            <a:endParaRPr lang="en-GB" dirty="0" smtClean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389120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>
              <a:buNone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Multiple publishers/subscribers to the same Topic are allowed</a:t>
            </a:r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Multiple publishers/subscribers to the same Topic are allowed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single node may publish and/or subscribe to multiple Topics</a:t>
            </a:r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Multiple publishers/subscribers to the same Topic are allowed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single node may publish and/or subscribe to multiple Topics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Publishers and subscribers are generally unaware of each other's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existence</a:t>
            </a:r>
          </a:p>
          <a:p>
            <a:pPr>
              <a:buNone/>
            </a:pPr>
            <a:r>
              <a:rPr lang="en-GB" dirty="0" smtClean="0"/>
              <a:t>           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key features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04800" y="1935480"/>
            <a:ext cx="8763000" cy="4389120"/>
          </a:xfrm>
        </p:spPr>
        <p:txBody>
          <a:bodyPr/>
          <a:lstStyle/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hardware abstraction and low-level device control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programming language independence</a:t>
            </a:r>
          </a:p>
          <a:p>
            <a:pPr lvl="0">
              <a:buClr>
                <a:srgbClr val="0BD0D9"/>
              </a:buClr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implementation of a wide range of commonly used tools and algorithms</a:t>
            </a:r>
          </a:p>
          <a:p>
            <a:pPr>
              <a:buChar char=" "/>
            </a:pPr>
            <a:r>
              <a:rPr lang="en-GB" dirty="0" smtClean="0"/>
              <a:t>                   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</a:t>
            </a:r>
            <a:endParaRPr lang="en-GB" dirty="0"/>
          </a:p>
          <a:p>
            <a:pPr>
              <a:buChar char=" "/>
            </a:pPr>
            <a:r>
              <a:rPr lang="en-GB" dirty="0" smtClean="0"/>
              <a:t>                                                    </a:t>
            </a:r>
            <a:br>
              <a:rPr lang="en-GB" dirty="0" smtClean="0"/>
            </a:br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Multiple publishers/subscribers to the same Topic are allowed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single node may publish and/or subscribe to multiple Topics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Publishers and subscribers are generally unaware of each other's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existence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Publish/subscribe model is a flexible paradigm (many-to-many,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one-way transport)</a:t>
            </a:r>
          </a:p>
          <a:p>
            <a:pPr>
              <a:buNone/>
            </a:pPr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6488"/>
          </a:xfrm>
        </p:spPr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89120"/>
          </a:xfrm>
        </p:spPr>
        <p:txBody>
          <a:bodyPr>
            <a:normAutofit fontScale="85000" lnSpcReduction="10000"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sends out a message by publishing it to a given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 topic type is defined by the message type publishing on it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node requiring a certain type of data must subscribe to the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 appropriate Topic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Multiple publishers/subscribers to the same Topic are allowed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A single node may publish and/or subscribe to multiple Topics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Publishers and subscribers are generally unaware of each other's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existence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Publish/subscribe model is a flexible paradigm (many-to-many,</a:t>
            </a:r>
          </a:p>
          <a:p>
            <a:pPr>
              <a:buNone/>
            </a:pPr>
            <a:r>
              <a:rPr lang="en-GB" dirty="0" smtClean="0">
                <a:latin typeface="Constantia"/>
              </a:rPr>
              <a:t>    one-way transport)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dirty="0" smtClean="0">
                <a:latin typeface="Constantia"/>
              </a:rPr>
              <a:t>There is no order of execution required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Topics </a:t>
            </a:r>
            <a:r>
              <a:rPr lang="en-GB" dirty="0" smtClean="0"/>
              <a:t>-diagrammatic </a:t>
            </a:r>
            <a:r>
              <a:rPr lang="en-GB" dirty="0"/>
              <a:t>representation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400800" cy="419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6019800"/>
            <a:ext cx="529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Xml/RPC:  </a:t>
            </a: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en.wikipedia.org/wiki/XML-RPC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>
              <a:buSzPct val="100000"/>
              <a:buChar char=" "/>
            </a:pPr>
            <a:r>
              <a:rPr lang="en-GB" smtClean="0"/>
              <a:t>                                                       </a:t>
            </a:r>
            <a:endParaRPr lang="en-GB" dirty="0" smtClean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</a:t>
            </a:r>
            <a:br>
              <a:rPr lang="en-GB" smtClean="0"/>
            </a:br>
            <a:r>
              <a:rPr lang="en-GB" smtClean="0"/>
              <a:t>     </a:t>
            </a:r>
            <a:endParaRPr lang="en-GB" dirty="0" smtClean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</a:t>
            </a:r>
            <a:br>
              <a:rPr lang="en-GB" smtClean="0"/>
            </a:br>
            <a:r>
              <a:rPr lang="en-GB" smtClean="0"/>
              <a:t>     </a:t>
            </a:r>
            <a:endParaRPr lang="en-GB" dirty="0" smtClean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Services implement the request/reply functionality</a:t>
            </a:r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  </a:t>
            </a:r>
            <a:br>
              <a:rPr lang="en-GB" smtClean="0"/>
            </a:br>
            <a:r>
              <a:rPr lang="en-GB" smtClean="0"/>
              <a:t>     </a:t>
            </a:r>
            <a:endParaRPr lang="en-GB" dirty="0" smtClean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5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Services implement the request/reply functionality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Pair of message structures: one for request and one for reply</a:t>
            </a:r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Services implement the request/reply functionality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Pair of message structures: one for request and one for reply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A node provider offers a service under a specific name</a:t>
            </a:r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 </a:t>
            </a:r>
            <a:endParaRPr lang="en-GB" dirty="0"/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Services implement the request/reply functionality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Pair of message structures: one for request and one for reply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A node provider offers a service under a specific name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A client node uses the service by sending the request message and awaits for the reply</a:t>
            </a:r>
          </a:p>
          <a:p>
            <a:pPr>
              <a:buSzPct val="100000"/>
              <a:buChar char=" "/>
            </a:pPr>
            <a:r>
              <a:rPr lang="en-GB" smtClean="0"/>
              <a:t>                                                   </a:t>
            </a:r>
            <a:br>
              <a:rPr lang="en-GB" smtClean="0"/>
            </a:br>
            <a:r>
              <a:rPr lang="en-GB" smtClean="0"/>
              <a:t>              </a:t>
            </a: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856488"/>
          </a:xfrm>
        </p:spPr>
        <p:txBody>
          <a:bodyPr>
            <a:normAutofit/>
          </a:bodyPr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1000" y="1828800"/>
            <a:ext cx="8610600" cy="4389120"/>
          </a:xfrm>
        </p:spPr>
        <p:txBody>
          <a:bodyPr>
            <a:normAutofit/>
          </a:bodyPr>
          <a:lstStyle/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Publish/subscribe paradigm not appropriate for services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Services implement the request/reply functionality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Pair of message structures: one for request and one for reply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A node provider offers a service under a specific name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A client node uses the service by sending the request message and awaits for the reply</a:t>
            </a:r>
          </a:p>
          <a:p>
            <a:pPr lvl="0">
              <a:buClr>
                <a:srgbClr val="0BD0D9"/>
              </a:buClr>
              <a:buSzPct val="100000"/>
              <a:buBlip>
                <a:blip r:embed="rId2"/>
              </a:buBlip>
            </a:pPr>
            <a:r>
              <a:rPr lang="en-GB" smtClean="0">
                <a:latin typeface="Constantia"/>
              </a:rPr>
              <a:t>From the programmer perspective, works as a remote procedure call</a:t>
            </a:r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  <a:p>
            <a:pPr>
              <a:buSzPct val="100000"/>
              <a:buBlip>
                <a:blip r:embed="rId2"/>
              </a:buBlip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CCE8C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4123</TotalTime>
  <Words>8892</Words>
  <Application>Microsoft Office PowerPoint</Application>
  <PresentationFormat>全屏显示(4:3)</PresentationFormat>
  <Paragraphs>2684</Paragraphs>
  <Slides>271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271</vt:i4>
      </vt:variant>
    </vt:vector>
  </HeadingPairs>
  <TitlesOfParts>
    <vt:vector size="285" baseType="lpstr">
      <vt:lpstr>Arial Unicode MS</vt:lpstr>
      <vt:lpstr>courier</vt:lpstr>
      <vt:lpstr>隶书</vt:lpstr>
      <vt:lpstr>宋体</vt:lpstr>
      <vt:lpstr>Arial</vt:lpstr>
      <vt:lpstr>Calibri</vt:lpstr>
      <vt:lpstr>Consolas</vt:lpstr>
      <vt:lpstr>Constantia</vt:lpstr>
      <vt:lpstr>Courier New</vt:lpstr>
      <vt:lpstr>David</vt:lpstr>
      <vt:lpstr>Times New Roman</vt:lpstr>
      <vt:lpstr>Wingdings</vt:lpstr>
      <vt:lpstr>Wingdings 2</vt:lpstr>
      <vt:lpstr>Flow</vt:lpstr>
      <vt:lpstr>Robot Operating System Tutorial ROS Basic</vt:lpstr>
      <vt:lpstr>Task and Objective</vt:lpstr>
      <vt:lpstr>An Introduction to ROS</vt:lpstr>
      <vt:lpstr>What is ROS?</vt:lpstr>
      <vt:lpstr>What is ROS?</vt:lpstr>
      <vt:lpstr>ROS key features</vt:lpstr>
      <vt:lpstr>ROS key features</vt:lpstr>
      <vt:lpstr>ROS key features</vt:lpstr>
      <vt:lpstr>ROS key features</vt:lpstr>
      <vt:lpstr>ROS key features</vt:lpstr>
      <vt:lpstr>ROS key features</vt:lpstr>
      <vt:lpstr>ROS key features</vt:lpstr>
      <vt:lpstr>ROS concepts and components</vt:lpstr>
      <vt:lpstr>ROS concepts and components</vt:lpstr>
      <vt:lpstr>ROS concepts and components</vt:lpstr>
      <vt:lpstr>Supported operating systems</vt:lpstr>
      <vt:lpstr>Supported robots</vt:lpstr>
      <vt:lpstr>Sensors</vt:lpstr>
      <vt:lpstr>Sensors</vt:lpstr>
      <vt:lpstr>Sensors</vt:lpstr>
      <vt:lpstr>Simulators-  Stage</vt:lpstr>
      <vt:lpstr>Simulators-  Stage</vt:lpstr>
      <vt:lpstr>Simulators-  Stage</vt:lpstr>
      <vt:lpstr>Simulators-  Stage</vt:lpstr>
      <vt:lpstr>Simulators-  Stage</vt:lpstr>
      <vt:lpstr>Simulators-  Stage</vt:lpstr>
      <vt:lpstr>Simulators - Gazebo</vt:lpstr>
      <vt:lpstr>Simulators - Gazebo</vt:lpstr>
      <vt:lpstr>Simulators - Gazebo</vt:lpstr>
      <vt:lpstr>Simulators - Gazebo</vt:lpstr>
      <vt:lpstr>Simulators - Gazebo</vt:lpstr>
      <vt:lpstr>Simulators - Gazebo</vt:lpstr>
      <vt:lpstr>Simulators - Gazebo</vt:lpstr>
      <vt:lpstr>Installation - ROS (Indigo) on Ubuntu 14.04 (Trusty )</vt:lpstr>
      <vt:lpstr>Setting up ROS environment for the new user</vt:lpstr>
      <vt:lpstr>ROS filesystem - Overview</vt:lpstr>
      <vt:lpstr>ROS filesystem - Overview</vt:lpstr>
      <vt:lpstr>ROS filesystem - Overview</vt:lpstr>
      <vt:lpstr>ROS filesystem - Overview</vt:lpstr>
      <vt:lpstr>ROS filesystem - Overview</vt:lpstr>
      <vt:lpstr>ROS filesystem - Overview</vt:lpstr>
      <vt:lpstr>ROS filesystem – catkin workspace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rosbash -ROS command line tools</vt:lpstr>
      <vt:lpstr>rosbash -ROS command line tools</vt:lpstr>
      <vt:lpstr>rosbash -ROS command line tools</vt:lpstr>
      <vt:lpstr>rosbash -ROS command line tools</vt:lpstr>
      <vt:lpstr>rosbash -ROS command line tools</vt:lpstr>
      <vt:lpstr>rosbash -ROS command line tools</vt:lpstr>
      <vt:lpstr>rosbash -ROS command line tools</vt:lpstr>
      <vt:lpstr>rosbash -ROS command line tools</vt:lpstr>
      <vt:lpstr>Nodes</vt:lpstr>
      <vt:lpstr>Master</vt:lpstr>
      <vt:lpstr>Master</vt:lpstr>
      <vt:lpstr>Master</vt:lpstr>
      <vt:lpstr>Master</vt:lpstr>
      <vt:lpstr>Master</vt:lpstr>
      <vt:lpstr>Master</vt:lpstr>
      <vt:lpstr>Master</vt:lpstr>
      <vt:lpstr>Parameter server</vt:lpstr>
      <vt:lpstr>Parameter server</vt:lpstr>
      <vt:lpstr>Parameter server</vt:lpstr>
      <vt:lpstr>Parameter server</vt:lpstr>
      <vt:lpstr>Parameter server</vt:lpstr>
      <vt:lpstr>Parameter server</vt:lpstr>
      <vt:lpstr>Parameter server</vt:lpstr>
      <vt:lpstr>Messages</vt:lpstr>
      <vt:lpstr>Messages</vt:lpstr>
      <vt:lpstr>Messages</vt:lpstr>
      <vt:lpstr>Messages</vt:lpstr>
      <vt:lpstr>Messages</vt:lpstr>
      <vt:lpstr>Messages</vt:lpstr>
      <vt:lpstr>Messages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Topics -diagrammatic representation</vt:lpstr>
      <vt:lpstr>Services</vt:lpstr>
      <vt:lpstr>Services</vt:lpstr>
      <vt:lpstr>Services</vt:lpstr>
      <vt:lpstr>Services</vt:lpstr>
      <vt:lpstr>Services</vt:lpstr>
      <vt:lpstr>Services</vt:lpstr>
      <vt:lpstr>Services</vt:lpstr>
      <vt:lpstr>Services - diagrammatic representation</vt:lpstr>
      <vt:lpstr>Messages-more ROS command line goodies</vt:lpstr>
      <vt:lpstr>PowerPoint 演示文稿</vt:lpstr>
      <vt:lpstr>Messages-more ROS command line goodies</vt:lpstr>
      <vt:lpstr>Messages-more ROS command line goodies</vt:lpstr>
      <vt:lpstr>Messages-more ROS command line goodies</vt:lpstr>
      <vt:lpstr>PowerPoint 演示文稿</vt:lpstr>
      <vt:lpstr>Messages-more ROS command line goodies</vt:lpstr>
      <vt:lpstr>Messages-more ROS command line goodies</vt:lpstr>
      <vt:lpstr>Messages-more ROS command line goodies</vt:lpstr>
      <vt:lpstr>Messages-more ROS command line goodies</vt:lpstr>
      <vt:lpstr>roscore</vt:lpstr>
      <vt:lpstr>roscore</vt:lpstr>
      <vt:lpstr>roscore</vt:lpstr>
      <vt:lpstr>rosrun</vt:lpstr>
      <vt:lpstr>rosrun</vt:lpstr>
      <vt:lpstr>rosrun</vt:lpstr>
      <vt:lpstr>rosrun</vt:lpstr>
      <vt:lpstr>rosrun</vt:lpstr>
      <vt:lpstr>Practice with rosrun</vt:lpstr>
      <vt:lpstr>Practice with rosrun</vt:lpstr>
      <vt:lpstr>Practice with rosrun</vt:lpstr>
      <vt:lpstr>Practice with rosrun</vt:lpstr>
      <vt:lpstr>Practice with rosrun</vt:lpstr>
      <vt:lpstr>Practice with rosrun</vt:lpstr>
      <vt:lpstr>rosnode</vt:lpstr>
      <vt:lpstr>rosnode</vt:lpstr>
      <vt:lpstr>rosnode</vt:lpstr>
      <vt:lpstr>rosnode</vt:lpstr>
      <vt:lpstr>rosnode</vt:lpstr>
      <vt:lpstr>rosnode</vt:lpstr>
      <vt:lpstr>rostopic</vt:lpstr>
      <vt:lpstr>rostopic</vt:lpstr>
      <vt:lpstr>rostopic</vt:lpstr>
      <vt:lpstr>rostopic</vt:lpstr>
      <vt:lpstr>rostopic</vt:lpstr>
      <vt:lpstr>rostopic</vt:lpstr>
      <vt:lpstr>rostopic</vt:lpstr>
      <vt:lpstr>rostopic</vt:lpstr>
      <vt:lpstr>rostopic</vt:lpstr>
      <vt:lpstr>rostopic</vt:lpstr>
      <vt:lpstr>rostopic</vt:lpstr>
      <vt:lpstr>ROS Development Procedures</vt:lpstr>
      <vt:lpstr>catkin Workspace</vt:lpstr>
      <vt:lpstr>Creating a catkin Workspace</vt:lpstr>
      <vt:lpstr>Resulting catkin Workspace</vt:lpstr>
      <vt:lpstr>The Package Manifest</vt:lpstr>
      <vt:lpstr>The Package Manifest</vt:lpstr>
      <vt:lpstr>Creating a ROS Package</vt:lpstr>
      <vt:lpstr>ROS IDEs</vt:lpstr>
      <vt:lpstr>Installing Eclipse- Installing JDK</vt:lpstr>
      <vt:lpstr>Installing Eclipse</vt:lpstr>
      <vt:lpstr>Installing Eclipse</vt:lpstr>
      <vt:lpstr>Learning by Practice</vt:lpstr>
      <vt:lpstr>Learning by Practice</vt:lpstr>
      <vt:lpstr>Creating your own package</vt:lpstr>
      <vt:lpstr>Creating your own package</vt:lpstr>
      <vt:lpstr>Creating your own package</vt:lpstr>
      <vt:lpstr>Creating your own package</vt:lpstr>
      <vt:lpstr>Creating your own package</vt:lpstr>
      <vt:lpstr>Creating your own package</vt:lpstr>
      <vt:lpstr>Creating your own package</vt:lpstr>
      <vt:lpstr>Creating your own package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Modify Package.xml and CMakeLists.txt</vt:lpstr>
      <vt:lpstr>Make Eclipse Project Files</vt:lpstr>
      <vt:lpstr>Import the Project into Eclipse</vt:lpstr>
      <vt:lpstr>Import the Project into Eclipse</vt:lpstr>
      <vt:lpstr>Import the Project into Eclipse</vt:lpstr>
      <vt:lpstr>Fix Preprocessor Include Paths</vt:lpstr>
      <vt:lpstr>Fix Preprocessor Include Paths</vt:lpstr>
      <vt:lpstr>Project Structure</vt:lpstr>
      <vt:lpstr>Learning by Practice</vt:lpstr>
      <vt:lpstr>Add New Source File</vt:lpstr>
      <vt:lpstr>Code Completion</vt:lpstr>
      <vt:lpstr>ROS C++ Client Library</vt:lpstr>
      <vt:lpstr>ROS Init</vt:lpstr>
      <vt:lpstr>ROS Init</vt:lpstr>
      <vt:lpstr>ROS Init</vt:lpstr>
      <vt:lpstr>ROS Init</vt:lpstr>
      <vt:lpstr>ros::NodeHandle</vt:lpstr>
      <vt:lpstr>ros::NodeHandle</vt:lpstr>
      <vt:lpstr>ros::NodeHandle</vt:lpstr>
      <vt:lpstr>ros::NodeHandle</vt:lpstr>
      <vt:lpstr>ros::NodeHandle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ros::Publisher</vt:lpstr>
      <vt:lpstr>ros::Rate</vt:lpstr>
      <vt:lpstr>ros::ok()</vt:lpstr>
      <vt:lpstr>ros::ok()</vt:lpstr>
      <vt:lpstr>ros::ok()</vt:lpstr>
      <vt:lpstr>C++ Publisher Node Example</vt:lpstr>
      <vt:lpstr>CMakeLists.txt</vt:lpstr>
      <vt:lpstr>CMakeLists.txt</vt:lpstr>
      <vt:lpstr>CMakeLists.txt</vt:lpstr>
      <vt:lpstr>Building Your Nodes</vt:lpstr>
      <vt:lpstr>Building Your Nodes</vt:lpstr>
      <vt:lpstr>Building Your Nodes</vt:lpstr>
      <vt:lpstr>Building Your Nodes</vt:lpstr>
      <vt:lpstr>Building Your Nodes</vt:lpstr>
      <vt:lpstr>Building Your Nodes</vt:lpstr>
      <vt:lpstr>Building Your Nodes</vt:lpstr>
      <vt:lpstr>Running the Node Inside Eclipse</vt:lpstr>
      <vt:lpstr>Running the Node Inside Eclipse</vt:lpstr>
      <vt:lpstr>Running the Node Inside Eclipse</vt:lpstr>
      <vt:lpstr>Running the Node Inside Eclipse</vt:lpstr>
      <vt:lpstr>Running the Node Inside Eclipse</vt:lpstr>
      <vt:lpstr>Running the Node Inside Eclipse</vt:lpstr>
      <vt:lpstr>Running the Node Inside Eclipse</vt:lpstr>
      <vt:lpstr>Debugging the Node Inside Eclipse</vt:lpstr>
      <vt:lpstr>Debugging the Node Inside Eclipse</vt:lpstr>
      <vt:lpstr>Running the Node From Terminal</vt:lpstr>
      <vt:lpstr>Running the Node From Terminal</vt:lpstr>
      <vt:lpstr>Examine node talker</vt:lpstr>
      <vt:lpstr>Examine node talker</vt:lpstr>
      <vt:lpstr>Learning by Practice</vt:lpstr>
      <vt:lpstr>Go to eclipse, new source file: listener.cpp, save it</vt:lpstr>
      <vt:lpstr>CMakeLists.txt should look like:</vt:lpstr>
      <vt:lpstr>CMakeLists.txt should look like:</vt:lpstr>
      <vt:lpstr>CMakeLists.txt should look like:</vt:lpstr>
      <vt:lpstr>Building node</vt:lpstr>
      <vt:lpstr>Running node listener</vt:lpstr>
      <vt:lpstr>Learning by Practice</vt:lpstr>
      <vt:lpstr>Go to eclipse, new source file: add_two_ints_server.cpp</vt:lpstr>
      <vt:lpstr>CMakeLists.txt should look like:</vt:lpstr>
      <vt:lpstr>CMakeLists.txt should look like:</vt:lpstr>
      <vt:lpstr>CMakeLists.txt should look like:</vt:lpstr>
      <vt:lpstr>Building node</vt:lpstr>
      <vt:lpstr>Running node add_two_ints_server</vt:lpstr>
      <vt:lpstr>Running node add_two_ints_server</vt:lpstr>
      <vt:lpstr>Running node add_two_ints_server</vt:lpstr>
      <vt:lpstr>Running node add_two_ints_server</vt:lpstr>
      <vt:lpstr>Running node add_two_ints_server</vt:lpstr>
      <vt:lpstr>Learning by Practice</vt:lpstr>
      <vt:lpstr>Go to eclipse, new source file: add_two_ints_client.cpp</vt:lpstr>
      <vt:lpstr>CMakeLists.txt should look like:</vt:lpstr>
      <vt:lpstr>CMakeLists.txt should look like:</vt:lpstr>
      <vt:lpstr>CMakeLists.txt should look like:</vt:lpstr>
      <vt:lpstr>Building node</vt:lpstr>
      <vt:lpstr>Running node add_two_ints_client</vt:lpstr>
      <vt:lpstr>Running node add_two_ints_client</vt:lpstr>
      <vt:lpstr>Running node add_two_ints_client</vt:lpstr>
      <vt:lpstr>Running node add_two_ints_client</vt:lpstr>
      <vt:lpstr>roslaunch</vt:lpstr>
      <vt:lpstr>Launch file example</vt:lpstr>
      <vt:lpstr>Launch file example</vt:lpstr>
      <vt:lpstr>Launch file example</vt:lpstr>
      <vt:lpstr>Retrieving Parameters in c++ file </vt:lpstr>
      <vt:lpstr> Try: Launch </vt:lpstr>
      <vt:lpstr>Assignment</vt:lpstr>
      <vt:lpstr>Assignment</vt:lpstr>
      <vt:lpstr>Assignment</vt:lpstr>
      <vt:lpstr>Reference and Code</vt:lpstr>
      <vt:lpstr>Other Materials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Robot Operating System A basic Tutorial</dc:title>
  <dc:creator>Ling</dc:creator>
  <cp:lastModifiedBy>上海大学</cp:lastModifiedBy>
  <cp:revision>199</cp:revision>
  <dcterms:created xsi:type="dcterms:W3CDTF">2006-08-16T00:00:00Z</dcterms:created>
  <dcterms:modified xsi:type="dcterms:W3CDTF">2015-07-23T14:36:03Z</dcterms:modified>
</cp:coreProperties>
</file>